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56"/>
  </p:notesMasterIdLst>
  <p:sldIdLst>
    <p:sldId id="257" r:id="rId2"/>
    <p:sldId id="305" r:id="rId3"/>
    <p:sldId id="304" r:id="rId4"/>
    <p:sldId id="297" r:id="rId5"/>
    <p:sldId id="299" r:id="rId6"/>
    <p:sldId id="315" r:id="rId7"/>
    <p:sldId id="317" r:id="rId8"/>
    <p:sldId id="326" r:id="rId9"/>
    <p:sldId id="307" r:id="rId10"/>
    <p:sldId id="312" r:id="rId11"/>
    <p:sldId id="309" r:id="rId12"/>
    <p:sldId id="311" r:id="rId13"/>
    <p:sldId id="328" r:id="rId14"/>
    <p:sldId id="329" r:id="rId15"/>
    <p:sldId id="330" r:id="rId16"/>
    <p:sldId id="341" r:id="rId17"/>
    <p:sldId id="342" r:id="rId18"/>
    <p:sldId id="343" r:id="rId19"/>
    <p:sldId id="345" r:id="rId20"/>
    <p:sldId id="347" r:id="rId21"/>
    <p:sldId id="382" r:id="rId22"/>
    <p:sldId id="349" r:id="rId23"/>
    <p:sldId id="350" r:id="rId24"/>
    <p:sldId id="272" r:id="rId25"/>
    <p:sldId id="351" r:id="rId26"/>
    <p:sldId id="352" r:id="rId27"/>
    <p:sldId id="364" r:id="rId28"/>
    <p:sldId id="378" r:id="rId29"/>
    <p:sldId id="379" r:id="rId30"/>
    <p:sldId id="380" r:id="rId31"/>
    <p:sldId id="381" r:id="rId32"/>
    <p:sldId id="348" r:id="rId33"/>
    <p:sldId id="373" r:id="rId34"/>
    <p:sldId id="374" r:id="rId35"/>
    <p:sldId id="375" r:id="rId36"/>
    <p:sldId id="376" r:id="rId37"/>
    <p:sldId id="377" r:id="rId38"/>
    <p:sldId id="383" r:id="rId39"/>
    <p:sldId id="384" r:id="rId40"/>
    <p:sldId id="397" r:id="rId41"/>
    <p:sldId id="398" r:id="rId42"/>
    <p:sldId id="399" r:id="rId43"/>
    <p:sldId id="394" r:id="rId44"/>
    <p:sldId id="395" r:id="rId45"/>
    <p:sldId id="396" r:id="rId46"/>
    <p:sldId id="400" r:id="rId47"/>
    <p:sldId id="401" r:id="rId48"/>
    <p:sldId id="323" r:id="rId49"/>
    <p:sldId id="322" r:id="rId50"/>
    <p:sldId id="353" r:id="rId51"/>
    <p:sldId id="354" r:id="rId52"/>
    <p:sldId id="363" r:id="rId53"/>
    <p:sldId id="355" r:id="rId54"/>
    <p:sldId id="402" r:id="rId55"/>
  </p:sldIdLst>
  <p:sldSz cx="12192000" cy="6858000"/>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C80100-E838-4BF0-AE0A-A3DD940DF3D1}" v="1" dt="2026-01-27T20:36:41.444"/>
  </p1510:revLst>
</p1510:revInfo>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12" autoAdjust="0"/>
    <p:restoredTop sz="94660"/>
  </p:normalViewPr>
  <p:slideViewPr>
    <p:cSldViewPr snapToGrid="0">
      <p:cViewPr varScale="1">
        <p:scale>
          <a:sx n="103" d="100"/>
          <a:sy n="103" d="100"/>
        </p:scale>
        <p:origin x="894" y="1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29793832098332018"/>
          <c:y val="0"/>
          <c:w val="0.67021837378044358"/>
          <c:h val="0.90672526269867892"/>
        </c:manualLayout>
      </c:layout>
      <c:barChart>
        <c:barDir val="bar"/>
        <c:grouping val="clustered"/>
        <c:varyColors val="0"/>
        <c:ser>
          <c:idx val="0"/>
          <c:order val="0"/>
          <c:tx>
            <c:strRef>
              <c:f>Sheet1!$B$1</c:f>
              <c:strCache>
                <c:ptCount val="1"/>
              </c:strCache>
            </c:strRef>
          </c:tx>
          <c:spPr>
            <a:solidFill>
              <a:schemeClr val="accent2">
                <a:alpha val="85000"/>
              </a:schemeClr>
            </a:solidFill>
            <a:ln w="9525" cap="flat" cmpd="sng" algn="ctr">
              <a:solidFill>
                <a:schemeClr val="lt1">
                  <a:alpha val="50000"/>
                </a:schemeClr>
              </a:solidFill>
              <a:round/>
            </a:ln>
            <a:effectLst/>
          </c:spPr>
          <c:invertIfNegative val="0"/>
          <c:dPt>
            <c:idx val="0"/>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D405-40D0-AA3D-76CBAAF5994E}"/>
              </c:ext>
            </c:extLst>
          </c:dPt>
          <c:dPt>
            <c:idx val="1"/>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3-D405-40D0-AA3D-76CBAAF5994E}"/>
              </c:ext>
            </c:extLst>
          </c:dPt>
          <c:dPt>
            <c:idx val="2"/>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5-D405-40D0-AA3D-76CBAAF5994E}"/>
              </c:ext>
            </c:extLst>
          </c:dPt>
          <c:dPt>
            <c:idx val="3"/>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7-D405-40D0-AA3D-76CBAAF5994E}"/>
              </c:ext>
            </c:extLst>
          </c:dPt>
          <c:dPt>
            <c:idx val="4"/>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9-D405-40D0-AA3D-76CBAAF5994E}"/>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highlight>
                      <a:srgbClr val="FF0000"/>
                    </a:highlight>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Very active (attend 2 or more times each month)</c:v>
                </c:pt>
                <c:pt idx="1">
                  <c:v>Active (attend on average once a month)</c:v>
                </c:pt>
                <c:pt idx="2">
                  <c:v>Fairly active (attend every month or two)</c:v>
                </c:pt>
                <c:pt idx="3">
                  <c:v>Fairly inactive - but attend a few times a year</c:v>
                </c:pt>
                <c:pt idx="4">
                  <c:v>Recently - I have not been active at all</c:v>
                </c:pt>
              </c:strCache>
            </c:strRef>
          </c:cat>
          <c:val>
            <c:numRef>
              <c:f>Sheet1!$B$2:$B$6</c:f>
              <c:numCache>
                <c:formatCode>General</c:formatCode>
                <c:ptCount val="5"/>
                <c:pt idx="0">
                  <c:v>0.44679999999999997</c:v>
                </c:pt>
                <c:pt idx="1">
                  <c:v>0.14610000000000001</c:v>
                </c:pt>
                <c:pt idx="2">
                  <c:v>0.12939999999999999</c:v>
                </c:pt>
                <c:pt idx="3">
                  <c:v>0.1169</c:v>
                </c:pt>
                <c:pt idx="4">
                  <c:v>0.1608</c:v>
                </c:pt>
              </c:numCache>
            </c:numRef>
          </c:val>
          <c:extLst>
            <c:ext xmlns:c16="http://schemas.microsoft.com/office/drawing/2014/chart" uri="{C3380CC4-5D6E-409C-BE32-E72D297353CC}">
              <c16:uniqueId val="{0000000A-D405-40D0-AA3D-76CBAAF5994E}"/>
            </c:ext>
          </c:extLst>
        </c:ser>
        <c:dLbls>
          <c:dLblPos val="inEnd"/>
          <c:showLegendKey val="0"/>
          <c:showVal val="1"/>
          <c:showCatName val="0"/>
          <c:showSerName val="0"/>
          <c:showPercent val="0"/>
          <c:showBubbleSize val="0"/>
        </c:dLbls>
        <c:gapWidth val="15"/>
        <c:axId val="2068027336"/>
        <c:axId val="2113994440"/>
      </c:barChart>
      <c:catAx>
        <c:axId val="2068027336"/>
        <c:scaling>
          <c:orientation val="maxMin"/>
        </c:scaling>
        <c:delete val="0"/>
        <c:axPos val="l"/>
        <c:numFmt formatCode="General" sourceLinked="0"/>
        <c:majorTickMark val="none"/>
        <c:minorTickMark val="none"/>
        <c:tickLblPos val="low"/>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800" b="0" i="0" u="none" strike="noStrike" kern="1200" cap="all" baseline="0">
                <a:solidFill>
                  <a:schemeClr val="dk1">
                    <a:lumMod val="75000"/>
                    <a:lumOff val="25000"/>
                  </a:schemeClr>
                </a:solidFill>
                <a:latin typeface="+mn-lt"/>
                <a:ea typeface="+mn-ea"/>
                <a:cs typeface="+mn-cs"/>
              </a:defRPr>
            </a:pPr>
            <a:endParaRPr lang="en-US"/>
          </a:p>
        </c:txPr>
        <c:crossAx val="2113994440"/>
        <c:crosses val="autoZero"/>
        <c:auto val="1"/>
        <c:lblAlgn val="ctr"/>
        <c:lblOffset val="100"/>
        <c:noMultiLvlLbl val="0"/>
      </c:catAx>
      <c:valAx>
        <c:axId val="2113994440"/>
        <c:scaling>
          <c:orientation val="minMax"/>
          <c:max val="1"/>
          <c:min val="0"/>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2068027336"/>
        <c:crosses val="max"/>
        <c:crossBetween val="between"/>
      </c:valAx>
      <c:spPr>
        <a:noFill/>
        <a:ln>
          <a:noFill/>
        </a:ln>
        <a:effectLst/>
      </c:spPr>
    </c:plotArea>
    <c:plotVisOnly val="1"/>
    <c:dispBlanksAs val="gap"/>
    <c:showDLblsOverMax val="1"/>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strCache>
            </c:strRef>
          </c:tx>
          <c:spPr>
            <a:solidFill>
              <a:schemeClr val="accent2"/>
            </a:solidFill>
            <a:ln w="9525" cap="flat" cmpd="sng" algn="ctr">
              <a:solidFill>
                <a:schemeClr val="lt1">
                  <a:alpha val="50000"/>
                </a:schemeClr>
              </a:solidFill>
              <a:round/>
            </a:ln>
            <a:effectLst/>
          </c:spPr>
          <c:invertIfNegative val="0"/>
          <c:dPt>
            <c:idx val="0"/>
            <c:invertIfNegative val="0"/>
            <c:bubble3D val="0"/>
            <c:spPr>
              <a:solidFill>
                <a:schemeClr val="accent2"/>
              </a:solidFill>
              <a:ln w="9525" cap="flat" cmpd="sng" algn="ctr">
                <a:solidFill>
                  <a:schemeClr val="lt1">
                    <a:alpha val="50000"/>
                  </a:schemeClr>
                </a:solidFill>
                <a:round/>
              </a:ln>
              <a:effectLst/>
            </c:spPr>
            <c:extLst>
              <c:ext xmlns:c16="http://schemas.microsoft.com/office/drawing/2014/chart" uri="{C3380CC4-5D6E-409C-BE32-E72D297353CC}">
                <c16:uniqueId val="{00000001-ADFD-4BBF-80B5-216941545814}"/>
              </c:ext>
            </c:extLst>
          </c:dPt>
          <c:dPt>
            <c:idx val="1"/>
            <c:invertIfNegative val="0"/>
            <c:bubble3D val="0"/>
            <c:spPr>
              <a:solidFill>
                <a:schemeClr val="accent2"/>
              </a:solidFill>
              <a:ln w="9525" cap="flat" cmpd="sng" algn="ctr">
                <a:solidFill>
                  <a:schemeClr val="lt1">
                    <a:alpha val="50000"/>
                  </a:schemeClr>
                </a:solidFill>
                <a:round/>
              </a:ln>
              <a:effectLst/>
            </c:spPr>
            <c:extLst>
              <c:ext xmlns:c16="http://schemas.microsoft.com/office/drawing/2014/chart" uri="{C3380CC4-5D6E-409C-BE32-E72D297353CC}">
                <c16:uniqueId val="{00000003-ADFD-4BBF-80B5-216941545814}"/>
              </c:ext>
            </c:extLst>
          </c:dPt>
          <c:dPt>
            <c:idx val="2"/>
            <c:invertIfNegative val="0"/>
            <c:bubble3D val="0"/>
            <c:spPr>
              <a:solidFill>
                <a:schemeClr val="accent2"/>
              </a:solidFill>
              <a:ln w="9525" cap="flat" cmpd="sng" algn="ctr">
                <a:solidFill>
                  <a:schemeClr val="lt1">
                    <a:alpha val="50000"/>
                  </a:schemeClr>
                </a:solidFill>
                <a:round/>
              </a:ln>
              <a:effectLst/>
            </c:spPr>
            <c:extLst>
              <c:ext xmlns:c16="http://schemas.microsoft.com/office/drawing/2014/chart" uri="{C3380CC4-5D6E-409C-BE32-E72D297353CC}">
                <c16:uniqueId val="{00000005-ADFD-4BBF-80B5-216941545814}"/>
              </c:ext>
            </c:extLst>
          </c:dPt>
          <c:dPt>
            <c:idx val="3"/>
            <c:invertIfNegative val="0"/>
            <c:bubble3D val="0"/>
            <c:spPr>
              <a:solidFill>
                <a:schemeClr val="accent2"/>
              </a:solidFill>
              <a:ln w="9525" cap="flat" cmpd="sng" algn="ctr">
                <a:solidFill>
                  <a:schemeClr val="lt1">
                    <a:alpha val="50000"/>
                  </a:schemeClr>
                </a:solidFill>
                <a:round/>
              </a:ln>
              <a:effectLst/>
            </c:spPr>
            <c:extLst>
              <c:ext xmlns:c16="http://schemas.microsoft.com/office/drawing/2014/chart" uri="{C3380CC4-5D6E-409C-BE32-E72D297353CC}">
                <c16:uniqueId val="{00000007-ADFD-4BBF-80B5-216941545814}"/>
              </c:ext>
            </c:extLst>
          </c:dPt>
          <c:dPt>
            <c:idx val="4"/>
            <c:invertIfNegative val="0"/>
            <c:bubble3D val="0"/>
            <c:spPr>
              <a:solidFill>
                <a:schemeClr val="accent2"/>
              </a:solidFill>
              <a:ln w="9525" cap="flat" cmpd="sng" algn="ctr">
                <a:solidFill>
                  <a:schemeClr val="lt1">
                    <a:alpha val="50000"/>
                  </a:schemeClr>
                </a:solidFill>
                <a:round/>
              </a:ln>
              <a:effectLst/>
            </c:spPr>
            <c:extLst>
              <c:ext xmlns:c16="http://schemas.microsoft.com/office/drawing/2014/chart" uri="{C3380CC4-5D6E-409C-BE32-E72D297353CC}">
                <c16:uniqueId val="{00000009-ADFD-4BBF-80B5-216941545814}"/>
              </c:ext>
            </c:extLst>
          </c:dPt>
          <c:dLbls>
            <c:spPr>
              <a:solidFill>
                <a:srgbClr val="FF0000"/>
              </a:solidFill>
              <a:ln>
                <a:noFill/>
              </a:ln>
              <a:effectLst/>
            </c:spPr>
            <c:txPr>
              <a:bodyPr rot="0" spcFirstLastPara="1" vertOverflow="ellipsis" vert="horz" wrap="square" anchor="ctr" anchorCtr="1"/>
              <a:lstStyle/>
              <a:p>
                <a:pPr>
                  <a:defRPr sz="1800" b="1" i="0" u="none" strike="noStrike" kern="1200" baseline="0">
                    <a:solidFill>
                      <a:schemeClr val="lt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Sheet1!$A$2:$A$6</c:f>
              <c:strCache>
                <c:ptCount val="5"/>
                <c:pt idx="0">
                  <c:v>to be with friends and people my age</c:v>
                </c:pt>
                <c:pt idx="1">
                  <c:v>to grow my faith / relationship with God</c:v>
                </c:pt>
                <c:pt idx="2">
                  <c:v>I enjoy the activities that we do</c:v>
                </c:pt>
                <c:pt idx="3">
                  <c:v>Does not apply since I do not attend</c:v>
                </c:pt>
                <c:pt idx="4">
                  <c:v>Other (please specify)</c:v>
                </c:pt>
              </c:strCache>
            </c:strRef>
          </c:cat>
          <c:val>
            <c:numRef>
              <c:f>Sheet1!$B$2:$B$6</c:f>
              <c:numCache>
                <c:formatCode>0.00%</c:formatCode>
                <c:ptCount val="5"/>
                <c:pt idx="0">
                  <c:v>0.25</c:v>
                </c:pt>
                <c:pt idx="1">
                  <c:v>0.46879999999999999</c:v>
                </c:pt>
                <c:pt idx="2">
                  <c:v>0.15629999999999999</c:v>
                </c:pt>
                <c:pt idx="3">
                  <c:v>0</c:v>
                </c:pt>
                <c:pt idx="4">
                  <c:v>0.125</c:v>
                </c:pt>
              </c:numCache>
            </c:numRef>
          </c:val>
          <c:extLst>
            <c:ext xmlns:c16="http://schemas.microsoft.com/office/drawing/2014/chart" uri="{C3380CC4-5D6E-409C-BE32-E72D297353CC}">
              <c16:uniqueId val="{0000000A-ADFD-4BBF-80B5-216941545814}"/>
            </c:ext>
          </c:extLst>
        </c:ser>
        <c:dLbls>
          <c:dLblPos val="inEnd"/>
          <c:showLegendKey val="0"/>
          <c:showVal val="1"/>
          <c:showCatName val="0"/>
          <c:showSerName val="0"/>
          <c:showPercent val="0"/>
          <c:showBubbleSize val="0"/>
        </c:dLbls>
        <c:gapWidth val="15"/>
        <c:axId val="2068027336"/>
        <c:axId val="2113994440"/>
      </c:barChart>
      <c:catAx>
        <c:axId val="2068027336"/>
        <c:scaling>
          <c:orientation val="maxMin"/>
        </c:scaling>
        <c:delete val="0"/>
        <c:axPos val="l"/>
        <c:numFmt formatCode="General" sourceLinked="0"/>
        <c:majorTickMark val="none"/>
        <c:minorTickMark val="none"/>
        <c:tickLblPos val="low"/>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2000" b="0" i="0" u="none" strike="noStrike" kern="1200" cap="all" baseline="0">
                <a:solidFill>
                  <a:schemeClr val="dk1">
                    <a:lumMod val="75000"/>
                    <a:lumOff val="25000"/>
                  </a:schemeClr>
                </a:solidFill>
                <a:latin typeface="+mn-lt"/>
                <a:ea typeface="+mn-ea"/>
                <a:cs typeface="+mn-cs"/>
              </a:defRPr>
            </a:pPr>
            <a:endParaRPr lang="en-US"/>
          </a:p>
        </c:txPr>
        <c:crossAx val="2113994440"/>
        <c:crosses val="autoZero"/>
        <c:auto val="1"/>
        <c:lblAlgn val="ctr"/>
        <c:lblOffset val="100"/>
        <c:noMultiLvlLbl val="0"/>
      </c:catAx>
      <c:valAx>
        <c:axId val="2113994440"/>
        <c:scaling>
          <c:orientation val="minMax"/>
          <c:max val="1"/>
          <c:min val="0"/>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n-US"/>
          </a:p>
        </c:txPr>
        <c:crossAx val="2068027336"/>
        <c:crosses val="max"/>
        <c:crossBetween val="between"/>
      </c:valAx>
      <c:spPr>
        <a:noFill/>
        <a:ln>
          <a:noFill/>
        </a:ln>
        <a:effectLst/>
      </c:spPr>
    </c:plotArea>
    <c:plotVisOnly val="1"/>
    <c:dispBlanksAs val="gap"/>
    <c:showDLblsOverMax val="1"/>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8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829806327317518"/>
          <c:y val="2.9356855802990911E-2"/>
          <c:w val="0.44190189238272792"/>
          <c:h val="0.89756264547089071"/>
        </c:manualLayout>
      </c:layout>
      <c:barChart>
        <c:barDir val="bar"/>
        <c:grouping val="clustered"/>
        <c:varyColors val="0"/>
        <c:ser>
          <c:idx val="0"/>
          <c:order val="0"/>
          <c:tx>
            <c:strRef>
              <c:f>Sheet1!$B$1</c:f>
              <c:strCache>
                <c:ptCount val="1"/>
              </c:strCache>
            </c:strRef>
          </c:tx>
          <c:spPr>
            <a:solidFill>
              <a:schemeClr val="accent2">
                <a:alpha val="85000"/>
              </a:schemeClr>
            </a:solidFill>
            <a:ln w="9525" cap="flat" cmpd="sng" algn="ctr">
              <a:solidFill>
                <a:schemeClr val="lt1">
                  <a:alpha val="50000"/>
                </a:schemeClr>
              </a:solidFill>
              <a:round/>
            </a:ln>
            <a:effectLst/>
          </c:spPr>
          <c:invertIfNegative val="0"/>
          <c:dPt>
            <c:idx val="0"/>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70F9-41CD-A173-950CDE4D33CF}"/>
              </c:ext>
            </c:extLst>
          </c:dPt>
          <c:dPt>
            <c:idx val="1"/>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3-70F9-41CD-A173-950CDE4D33CF}"/>
              </c:ext>
            </c:extLst>
          </c:dPt>
          <c:dPt>
            <c:idx val="2"/>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5-70F9-41CD-A173-950CDE4D33CF}"/>
              </c:ext>
            </c:extLst>
          </c:dPt>
          <c:dPt>
            <c:idx val="3"/>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7-70F9-41CD-A173-950CDE4D33CF}"/>
              </c:ext>
            </c:extLst>
          </c:dPt>
          <c:dPt>
            <c:idx val="4"/>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9-70F9-41CD-A173-950CDE4D33CF}"/>
              </c:ext>
            </c:extLst>
          </c:dPt>
          <c:dPt>
            <c:idx val="5"/>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B-70F9-41CD-A173-950CDE4D33CF}"/>
              </c:ext>
            </c:extLst>
          </c:dPt>
          <c:dPt>
            <c:idx val="6"/>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D-70F9-41CD-A173-950CDE4D33CF}"/>
              </c:ext>
            </c:extLst>
          </c:dPt>
          <c:dPt>
            <c:idx val="7"/>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F-70F9-41CD-A173-950CDE4D33CF}"/>
              </c:ext>
            </c:extLst>
          </c:dPt>
          <c:dLbls>
            <c:numFmt formatCode="0.0%" sourceLinked="0"/>
            <c:spPr>
              <a:solidFill>
                <a:srgbClr val="FF0000"/>
              </a:solidFill>
              <a:ln>
                <a:noFill/>
              </a:ln>
              <a:effectLst/>
            </c:spPr>
            <c:txPr>
              <a:bodyPr rot="0" spcFirstLastPara="1" vertOverflow="ellipsis" vert="horz" wrap="square" anchor="ctr" anchorCtr="1"/>
              <a:lstStyle/>
              <a:p>
                <a:pPr>
                  <a:defRPr sz="24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I attend virtually every event</c:v>
                </c:pt>
                <c:pt idx="1">
                  <c:v>Time - involved in school activities that conflict</c:v>
                </c:pt>
                <c:pt idx="2">
                  <c:v>Time - I have a job that conflicts</c:v>
                </c:pt>
                <c:pt idx="3">
                  <c:v>It is too difficult to get to the events - distance, timing, etc.</c:v>
                </c:pt>
                <c:pt idx="4">
                  <c:v>Parents do not really support / encourage my attendance</c:v>
                </c:pt>
                <c:pt idx="5">
                  <c:v>I tried it and it was not for me</c:v>
                </c:pt>
                <c:pt idx="6">
                  <c:v>I would if there were different activities like mentioned above</c:v>
                </c:pt>
                <c:pt idx="7">
                  <c:v>I just never tried it</c:v>
                </c:pt>
              </c:strCache>
            </c:strRef>
          </c:cat>
          <c:val>
            <c:numRef>
              <c:f>Sheet1!$B$2:$B$9</c:f>
              <c:numCache>
                <c:formatCode>0.00%</c:formatCode>
                <c:ptCount val="8"/>
                <c:pt idx="0">
                  <c:v>0.2571</c:v>
                </c:pt>
                <c:pt idx="1">
                  <c:v>0.4</c:v>
                </c:pt>
                <c:pt idx="2">
                  <c:v>0.2</c:v>
                </c:pt>
                <c:pt idx="3">
                  <c:v>0.2286</c:v>
                </c:pt>
                <c:pt idx="4">
                  <c:v>0</c:v>
                </c:pt>
                <c:pt idx="5">
                  <c:v>8.5699999999999998E-2</c:v>
                </c:pt>
                <c:pt idx="6">
                  <c:v>0.2286</c:v>
                </c:pt>
                <c:pt idx="7">
                  <c:v>2.86E-2</c:v>
                </c:pt>
              </c:numCache>
            </c:numRef>
          </c:val>
          <c:extLst>
            <c:ext xmlns:c16="http://schemas.microsoft.com/office/drawing/2014/chart" uri="{C3380CC4-5D6E-409C-BE32-E72D297353CC}">
              <c16:uniqueId val="{00000010-70F9-41CD-A173-950CDE4D33CF}"/>
            </c:ext>
          </c:extLst>
        </c:ser>
        <c:dLbls>
          <c:dLblPos val="inEnd"/>
          <c:showLegendKey val="0"/>
          <c:showVal val="1"/>
          <c:showCatName val="0"/>
          <c:showSerName val="0"/>
          <c:showPercent val="0"/>
          <c:showBubbleSize val="0"/>
        </c:dLbls>
        <c:gapWidth val="15"/>
        <c:axId val="2068027336"/>
        <c:axId val="2113994440"/>
      </c:barChart>
      <c:catAx>
        <c:axId val="2068027336"/>
        <c:scaling>
          <c:orientation val="maxMin"/>
        </c:scaling>
        <c:delete val="0"/>
        <c:axPos val="l"/>
        <c:numFmt formatCode="General" sourceLinked="0"/>
        <c:majorTickMark val="none"/>
        <c:minorTickMark val="none"/>
        <c:tickLblPos val="low"/>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600" b="0" i="0" u="none" strike="noStrike" kern="1200" cap="all" baseline="0">
                <a:solidFill>
                  <a:schemeClr val="dk1">
                    <a:lumMod val="75000"/>
                    <a:lumOff val="25000"/>
                  </a:schemeClr>
                </a:solidFill>
                <a:latin typeface="+mn-lt"/>
                <a:ea typeface="+mn-ea"/>
                <a:cs typeface="+mn-cs"/>
              </a:defRPr>
            </a:pPr>
            <a:endParaRPr lang="en-US"/>
          </a:p>
        </c:txPr>
        <c:crossAx val="2113994440"/>
        <c:crosses val="autoZero"/>
        <c:auto val="1"/>
        <c:lblAlgn val="ctr"/>
        <c:lblOffset val="100"/>
        <c:noMultiLvlLbl val="0"/>
      </c:catAx>
      <c:valAx>
        <c:axId val="2113994440"/>
        <c:scaling>
          <c:orientation val="minMax"/>
          <c:max val="1"/>
          <c:min val="0"/>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crossAx val="2068027336"/>
        <c:crosses val="max"/>
        <c:crossBetween val="between"/>
      </c:valAx>
      <c:spPr>
        <a:noFill/>
        <a:ln>
          <a:noFill/>
        </a:ln>
        <a:effectLst/>
      </c:spPr>
    </c:plotArea>
    <c:plotVisOnly val="1"/>
    <c:dispBlanksAs val="gap"/>
    <c:showDLblsOverMax val="1"/>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rot="0"/>
    <a:lstStyle/>
    <a:p>
      <a:pPr>
        <a:defRPr sz="16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strCache>
            </c:strRef>
          </c:tx>
          <c:spPr>
            <a:solidFill>
              <a:schemeClr val="accent2">
                <a:alpha val="84000"/>
              </a:schemeClr>
            </a:solidFill>
            <a:ln w="9525" cap="flat" cmpd="sng" algn="ctr">
              <a:solidFill>
                <a:schemeClr val="lt1">
                  <a:alpha val="50000"/>
                </a:schemeClr>
              </a:solidFill>
              <a:round/>
            </a:ln>
            <a:effectLst/>
          </c:spPr>
          <c:invertIfNegative val="0"/>
          <c:dPt>
            <c:idx val="0"/>
            <c:invertIfNegative val="0"/>
            <c:bubble3D val="0"/>
            <c:spPr>
              <a:solidFill>
                <a:schemeClr val="accent2">
                  <a:alpha val="84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DDD9-4FBD-953E-7A61082AD286}"/>
              </c:ext>
            </c:extLst>
          </c:dPt>
          <c:dPt>
            <c:idx val="1"/>
            <c:invertIfNegative val="0"/>
            <c:bubble3D val="0"/>
            <c:spPr>
              <a:solidFill>
                <a:schemeClr val="accent2">
                  <a:alpha val="84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3-DDD9-4FBD-953E-7A61082AD286}"/>
              </c:ext>
            </c:extLst>
          </c:dPt>
          <c:dPt>
            <c:idx val="2"/>
            <c:invertIfNegative val="0"/>
            <c:bubble3D val="0"/>
            <c:spPr>
              <a:solidFill>
                <a:schemeClr val="accent2">
                  <a:alpha val="84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5-DDD9-4FBD-953E-7A61082AD286}"/>
              </c:ext>
            </c:extLst>
          </c:dPt>
          <c:dPt>
            <c:idx val="3"/>
            <c:invertIfNegative val="0"/>
            <c:bubble3D val="0"/>
            <c:spPr>
              <a:solidFill>
                <a:schemeClr val="accent2">
                  <a:alpha val="84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7-DDD9-4FBD-953E-7A61082AD286}"/>
              </c:ext>
            </c:extLst>
          </c:dPt>
          <c:dPt>
            <c:idx val="4"/>
            <c:invertIfNegative val="0"/>
            <c:bubble3D val="0"/>
            <c:spPr>
              <a:solidFill>
                <a:schemeClr val="accent2">
                  <a:alpha val="84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9-DDD9-4FBD-953E-7A61082AD286}"/>
              </c:ext>
            </c:extLst>
          </c:dPt>
          <c:dPt>
            <c:idx val="5"/>
            <c:invertIfNegative val="0"/>
            <c:bubble3D val="0"/>
            <c:spPr>
              <a:solidFill>
                <a:schemeClr val="accent2">
                  <a:alpha val="84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B-DDD9-4FBD-953E-7A61082AD286}"/>
              </c:ext>
            </c:extLst>
          </c:dPt>
          <c:dLbls>
            <c:numFmt formatCode="0.00%" sourceLinked="0"/>
            <c:spPr>
              <a:solidFill>
                <a:srgbClr val="FF0000"/>
              </a:solid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Bible Study</c:v>
                </c:pt>
                <c:pt idx="1">
                  <c:v>Meal</c:v>
                </c:pt>
                <c:pt idx="2">
                  <c:v>Game Night</c:v>
                </c:pt>
                <c:pt idx="3">
                  <c:v>Friend Night</c:v>
                </c:pt>
                <c:pt idx="4">
                  <c:v>Sport Tourney</c:v>
                </c:pt>
                <c:pt idx="5">
                  <c:v>On going tourney</c:v>
                </c:pt>
              </c:strCache>
            </c:strRef>
          </c:cat>
          <c:val>
            <c:numRef>
              <c:f>Sheet1!$B$2:$B$7</c:f>
              <c:numCache>
                <c:formatCode>0.00%</c:formatCode>
                <c:ptCount val="6"/>
                <c:pt idx="0">
                  <c:v>0.33329999999999999</c:v>
                </c:pt>
                <c:pt idx="1">
                  <c:v>0.43330000000000002</c:v>
                </c:pt>
                <c:pt idx="2">
                  <c:v>0.63329999999999997</c:v>
                </c:pt>
                <c:pt idx="3">
                  <c:v>0.26669999999999999</c:v>
                </c:pt>
                <c:pt idx="4">
                  <c:v>0.2</c:v>
                </c:pt>
                <c:pt idx="5">
                  <c:v>0.1</c:v>
                </c:pt>
              </c:numCache>
            </c:numRef>
          </c:val>
          <c:extLst>
            <c:ext xmlns:c16="http://schemas.microsoft.com/office/drawing/2014/chart" uri="{C3380CC4-5D6E-409C-BE32-E72D297353CC}">
              <c16:uniqueId val="{0000000C-DDD9-4FBD-953E-7A61082AD286}"/>
            </c:ext>
          </c:extLst>
        </c:ser>
        <c:dLbls>
          <c:dLblPos val="inEnd"/>
          <c:showLegendKey val="0"/>
          <c:showVal val="1"/>
          <c:showCatName val="0"/>
          <c:showSerName val="0"/>
          <c:showPercent val="0"/>
          <c:showBubbleSize val="0"/>
        </c:dLbls>
        <c:gapWidth val="15"/>
        <c:axId val="2068027336"/>
        <c:axId val="2113994440"/>
      </c:barChart>
      <c:catAx>
        <c:axId val="2068027336"/>
        <c:scaling>
          <c:orientation val="maxMin"/>
        </c:scaling>
        <c:delete val="0"/>
        <c:axPos val="l"/>
        <c:numFmt formatCode="General" sourceLinked="0"/>
        <c:majorTickMark val="none"/>
        <c:minorTickMark val="none"/>
        <c:tickLblPos val="low"/>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2400" b="0" i="0" u="none" strike="noStrike" kern="1200" cap="all" baseline="0">
                <a:solidFill>
                  <a:schemeClr val="dk1">
                    <a:lumMod val="75000"/>
                    <a:lumOff val="25000"/>
                  </a:schemeClr>
                </a:solidFill>
                <a:latin typeface="+mn-lt"/>
                <a:ea typeface="+mn-ea"/>
                <a:cs typeface="+mn-cs"/>
              </a:defRPr>
            </a:pPr>
            <a:endParaRPr lang="en-US"/>
          </a:p>
        </c:txPr>
        <c:crossAx val="2113994440"/>
        <c:crosses val="autoZero"/>
        <c:auto val="1"/>
        <c:lblAlgn val="ctr"/>
        <c:lblOffset val="100"/>
        <c:noMultiLvlLbl val="0"/>
      </c:catAx>
      <c:valAx>
        <c:axId val="2113994440"/>
        <c:scaling>
          <c:orientation val="minMax"/>
          <c:max val="1"/>
          <c:min val="0"/>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2068027336"/>
        <c:crosses val="max"/>
        <c:crossBetween val="between"/>
      </c:valAx>
      <c:spPr>
        <a:noFill/>
        <a:ln>
          <a:noFill/>
        </a:ln>
        <a:effectLst/>
      </c:spPr>
    </c:plotArea>
    <c:plotVisOnly val="1"/>
    <c:dispBlanksAs val="gap"/>
    <c:showDLblsOverMax val="1"/>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strCache>
            </c:strRef>
          </c:tx>
          <c:spPr>
            <a:solidFill>
              <a:schemeClr val="accent2">
                <a:alpha val="85000"/>
              </a:schemeClr>
            </a:solidFill>
            <a:ln w="9525" cap="flat" cmpd="sng" algn="ctr">
              <a:solidFill>
                <a:schemeClr val="lt1">
                  <a:alpha val="50000"/>
                </a:schemeClr>
              </a:solidFill>
              <a:round/>
            </a:ln>
            <a:effectLst/>
          </c:spPr>
          <c:invertIfNegative val="0"/>
          <c:dPt>
            <c:idx val="0"/>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CFCD-48F0-8195-05A5A46CD667}"/>
              </c:ext>
            </c:extLst>
          </c:dPt>
          <c:dPt>
            <c:idx val="1"/>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3-CFCD-48F0-8195-05A5A46CD667}"/>
              </c:ext>
            </c:extLst>
          </c:dPt>
          <c:dPt>
            <c:idx val="2"/>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5-CFCD-48F0-8195-05A5A46CD667}"/>
              </c:ext>
            </c:extLst>
          </c:dPt>
          <c:dPt>
            <c:idx val="3"/>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7-CFCD-48F0-8195-05A5A46CD667}"/>
              </c:ext>
            </c:extLst>
          </c:dPt>
          <c:dPt>
            <c:idx val="4"/>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9-CFCD-48F0-8195-05A5A46CD667}"/>
              </c:ext>
            </c:extLst>
          </c:dPt>
          <c:dPt>
            <c:idx val="5"/>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B-CFCD-48F0-8195-05A5A46CD667}"/>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lt1"/>
                    </a:solidFill>
                    <a:highlight>
                      <a:srgbClr val="FF0000"/>
                    </a:highlight>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Q4 -01 - Youth Worship</c:v>
                </c:pt>
                <c:pt idx="1">
                  <c:v>Q4 -02 - Community Project</c:v>
                </c:pt>
                <c:pt idx="2">
                  <c:v>Q4 -03 = Church Project</c:v>
                </c:pt>
                <c:pt idx="3">
                  <c:v>Q4 -04 - Outdoor Activity</c:v>
                </c:pt>
                <c:pt idx="4">
                  <c:v>Q4 -05 - Themed Dinner</c:v>
                </c:pt>
                <c:pt idx="5">
                  <c:v>Q4 -06 - Mission Trip</c:v>
                </c:pt>
              </c:strCache>
            </c:strRef>
          </c:cat>
          <c:val>
            <c:numRef>
              <c:f>Sheet1!$B$2:$B$7</c:f>
              <c:numCache>
                <c:formatCode>0.00%</c:formatCode>
                <c:ptCount val="6"/>
                <c:pt idx="0">
                  <c:v>0.26669999999999999</c:v>
                </c:pt>
                <c:pt idx="1">
                  <c:v>0.2</c:v>
                </c:pt>
                <c:pt idx="2">
                  <c:v>0.2</c:v>
                </c:pt>
                <c:pt idx="3">
                  <c:v>0.6</c:v>
                </c:pt>
                <c:pt idx="4">
                  <c:v>0.23330000000000001</c:v>
                </c:pt>
                <c:pt idx="5">
                  <c:v>0.4667</c:v>
                </c:pt>
              </c:numCache>
            </c:numRef>
          </c:val>
          <c:extLst>
            <c:ext xmlns:c16="http://schemas.microsoft.com/office/drawing/2014/chart" uri="{C3380CC4-5D6E-409C-BE32-E72D297353CC}">
              <c16:uniqueId val="{0000000C-CFCD-48F0-8195-05A5A46CD667}"/>
            </c:ext>
          </c:extLst>
        </c:ser>
        <c:dLbls>
          <c:dLblPos val="inEnd"/>
          <c:showLegendKey val="0"/>
          <c:showVal val="1"/>
          <c:showCatName val="0"/>
          <c:showSerName val="0"/>
          <c:showPercent val="0"/>
          <c:showBubbleSize val="0"/>
        </c:dLbls>
        <c:gapWidth val="15"/>
        <c:axId val="2068027336"/>
        <c:axId val="2113994440"/>
      </c:barChart>
      <c:catAx>
        <c:axId val="2068027336"/>
        <c:scaling>
          <c:orientation val="maxMin"/>
        </c:scaling>
        <c:delete val="0"/>
        <c:axPos val="l"/>
        <c:numFmt formatCode="General" sourceLinked="0"/>
        <c:majorTickMark val="none"/>
        <c:minorTickMark val="none"/>
        <c:tickLblPos val="low"/>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2400" b="0" i="0" u="none" strike="noStrike" kern="1200" cap="all" baseline="0">
                <a:solidFill>
                  <a:schemeClr val="dk1">
                    <a:lumMod val="75000"/>
                    <a:lumOff val="25000"/>
                  </a:schemeClr>
                </a:solidFill>
                <a:latin typeface="+mn-lt"/>
                <a:ea typeface="+mn-ea"/>
                <a:cs typeface="+mn-cs"/>
              </a:defRPr>
            </a:pPr>
            <a:endParaRPr lang="en-US"/>
          </a:p>
        </c:txPr>
        <c:crossAx val="2113994440"/>
        <c:crosses val="autoZero"/>
        <c:auto val="1"/>
        <c:lblAlgn val="ctr"/>
        <c:lblOffset val="100"/>
        <c:noMultiLvlLbl val="0"/>
      </c:catAx>
      <c:valAx>
        <c:axId val="2113994440"/>
        <c:scaling>
          <c:orientation val="minMax"/>
          <c:max val="1"/>
          <c:min val="0"/>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2068027336"/>
        <c:crosses val="max"/>
        <c:crossBetween val="between"/>
      </c:valAx>
      <c:spPr>
        <a:noFill/>
        <a:ln>
          <a:noFill/>
        </a:ln>
        <a:effectLst/>
      </c:spPr>
    </c:plotArea>
    <c:plotVisOnly val="1"/>
    <c:dispBlanksAs val="gap"/>
    <c:showDLblsOverMax val="1"/>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strCache>
            </c:strRef>
          </c:tx>
          <c:spPr>
            <a:solidFill>
              <a:schemeClr val="accent2">
                <a:alpha val="85000"/>
              </a:schemeClr>
            </a:solidFill>
            <a:ln w="9525" cap="flat" cmpd="sng" algn="ctr">
              <a:solidFill>
                <a:schemeClr val="lt1">
                  <a:alpha val="50000"/>
                </a:schemeClr>
              </a:solidFill>
              <a:round/>
            </a:ln>
            <a:effectLst/>
          </c:spPr>
          <c:invertIfNegative val="0"/>
          <c:dPt>
            <c:idx val="0"/>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4A03-4B2D-9AF2-76DD0690CA37}"/>
              </c:ext>
            </c:extLst>
          </c:dPt>
          <c:dPt>
            <c:idx val="1"/>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3-4A03-4B2D-9AF2-76DD0690CA37}"/>
              </c:ext>
            </c:extLst>
          </c:dPt>
          <c:dPt>
            <c:idx val="2"/>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5-4A03-4B2D-9AF2-76DD0690CA37}"/>
              </c:ext>
            </c:extLst>
          </c:dPt>
          <c:dPt>
            <c:idx val="3"/>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7-4A03-4B2D-9AF2-76DD0690CA37}"/>
              </c:ext>
            </c:extLst>
          </c:dPt>
          <c:dPt>
            <c:idx val="4"/>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9-4A03-4B2D-9AF2-76DD0690CA37}"/>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highlight>
                      <a:srgbClr val="FF0000"/>
                    </a:highlight>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Q5 -01 Gift Assessment</c:v>
                </c:pt>
                <c:pt idx="1">
                  <c:v>Q5 -02 - Personality Activities</c:v>
                </c:pt>
                <c:pt idx="2">
                  <c:v>Q5 -03 - Career Discussions</c:v>
                </c:pt>
                <c:pt idx="3">
                  <c:v>Q5 -04 Personal Development</c:v>
                </c:pt>
                <c:pt idx="4">
                  <c:v>05 -05 Life Skills</c:v>
                </c:pt>
              </c:strCache>
            </c:strRef>
          </c:cat>
          <c:val>
            <c:numRef>
              <c:f>Sheet1!$B$2:$B$6</c:f>
              <c:numCache>
                <c:formatCode>0.00%</c:formatCode>
                <c:ptCount val="5"/>
                <c:pt idx="0">
                  <c:v>0.23330000000000001</c:v>
                </c:pt>
                <c:pt idx="1">
                  <c:v>0.43330000000000002</c:v>
                </c:pt>
                <c:pt idx="2">
                  <c:v>0.43330000000000002</c:v>
                </c:pt>
                <c:pt idx="3">
                  <c:v>0.4</c:v>
                </c:pt>
                <c:pt idx="4">
                  <c:v>0.4667</c:v>
                </c:pt>
              </c:numCache>
            </c:numRef>
          </c:val>
          <c:extLst>
            <c:ext xmlns:c16="http://schemas.microsoft.com/office/drawing/2014/chart" uri="{C3380CC4-5D6E-409C-BE32-E72D297353CC}">
              <c16:uniqueId val="{0000000A-4A03-4B2D-9AF2-76DD0690CA37}"/>
            </c:ext>
          </c:extLst>
        </c:ser>
        <c:dLbls>
          <c:dLblPos val="inEnd"/>
          <c:showLegendKey val="0"/>
          <c:showVal val="1"/>
          <c:showCatName val="0"/>
          <c:showSerName val="0"/>
          <c:showPercent val="0"/>
          <c:showBubbleSize val="0"/>
        </c:dLbls>
        <c:gapWidth val="15"/>
        <c:axId val="2068027336"/>
        <c:axId val="2113994440"/>
      </c:barChart>
      <c:catAx>
        <c:axId val="2068027336"/>
        <c:scaling>
          <c:orientation val="maxMin"/>
        </c:scaling>
        <c:delete val="0"/>
        <c:axPos val="l"/>
        <c:numFmt formatCode="General" sourceLinked="0"/>
        <c:majorTickMark val="none"/>
        <c:minorTickMark val="none"/>
        <c:tickLblPos val="low"/>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2400" b="0" i="0" u="none" strike="noStrike" kern="1200" cap="all" baseline="0">
                <a:solidFill>
                  <a:schemeClr val="dk1">
                    <a:lumMod val="75000"/>
                    <a:lumOff val="25000"/>
                  </a:schemeClr>
                </a:solidFill>
                <a:latin typeface="+mn-lt"/>
                <a:ea typeface="+mn-ea"/>
                <a:cs typeface="+mn-cs"/>
              </a:defRPr>
            </a:pPr>
            <a:endParaRPr lang="en-US"/>
          </a:p>
        </c:txPr>
        <c:crossAx val="2113994440"/>
        <c:crosses val="autoZero"/>
        <c:auto val="1"/>
        <c:lblAlgn val="ctr"/>
        <c:lblOffset val="100"/>
        <c:noMultiLvlLbl val="0"/>
      </c:catAx>
      <c:valAx>
        <c:axId val="2113994440"/>
        <c:scaling>
          <c:orientation val="minMax"/>
          <c:max val="1"/>
          <c:min val="0"/>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2068027336"/>
        <c:crosses val="max"/>
        <c:crossBetween val="between"/>
      </c:valAx>
      <c:spPr>
        <a:noFill/>
        <a:ln>
          <a:noFill/>
        </a:ln>
        <a:effectLst/>
      </c:spPr>
    </c:plotArea>
    <c:plotVisOnly val="1"/>
    <c:dispBlanksAs val="gap"/>
    <c:showDLblsOverMax val="1"/>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1"/>
          <c:order val="0"/>
          <c:tx>
            <c:strRef>
              <c:f>Sheet1!$D$1</c:f>
              <c:strCache>
                <c:ptCount val="1"/>
              </c:strCache>
            </c:strRef>
          </c:tx>
          <c:spPr>
            <a:solidFill>
              <a:schemeClr val="accent3"/>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lt1"/>
                    </a:solidFill>
                    <a:highlight>
                      <a:srgbClr val="FF0000"/>
                    </a:highlight>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Sheet1!$A$2:$A$8</c:f>
              <c:strCache>
                <c:ptCount val="7"/>
                <c:pt idx="0">
                  <c:v>None of the Above</c:v>
                </c:pt>
                <c:pt idx="1">
                  <c:v>Senior Pastor</c:v>
                </c:pt>
                <c:pt idx="2">
                  <c:v>FT Called Worker (not only duties)</c:v>
                </c:pt>
                <c:pt idx="3">
                  <c:v>FT Lay Leader (not only duties)</c:v>
                </c:pt>
                <c:pt idx="4">
                  <c:v>PT Called Worker</c:v>
                </c:pt>
                <c:pt idx="5">
                  <c:v>PT Paid Lay Leader</c:v>
                </c:pt>
                <c:pt idx="6">
                  <c:v>Volunteer</c:v>
                </c:pt>
              </c:strCache>
            </c:strRef>
          </c:cat>
          <c:val>
            <c:numRef>
              <c:f>Sheet1!$D$2:$D$8</c:f>
              <c:numCache>
                <c:formatCode>0.00%</c:formatCode>
                <c:ptCount val="7"/>
                <c:pt idx="0">
                  <c:v>8.1799999999999998E-2</c:v>
                </c:pt>
                <c:pt idx="1">
                  <c:v>0.15090000000000001</c:v>
                </c:pt>
                <c:pt idx="2">
                  <c:v>0.29559999999999997</c:v>
                </c:pt>
                <c:pt idx="3">
                  <c:v>5.6599999999999998E-2</c:v>
                </c:pt>
                <c:pt idx="4">
                  <c:v>6.3E-3</c:v>
                </c:pt>
                <c:pt idx="5">
                  <c:v>2.52E-2</c:v>
                </c:pt>
                <c:pt idx="6">
                  <c:v>0.3836</c:v>
                </c:pt>
              </c:numCache>
            </c:numRef>
          </c:val>
          <c:extLst>
            <c:ext xmlns:c16="http://schemas.microsoft.com/office/drawing/2014/chart" uri="{C3380CC4-5D6E-409C-BE32-E72D297353CC}">
              <c16:uniqueId val="{00000001-9955-4CAB-9034-EADA5C7A4D04}"/>
            </c:ext>
          </c:extLst>
        </c:ser>
        <c:dLbls>
          <c:dLblPos val="inEnd"/>
          <c:showLegendKey val="0"/>
          <c:showVal val="1"/>
          <c:showCatName val="0"/>
          <c:showSerName val="0"/>
          <c:showPercent val="0"/>
          <c:showBubbleSize val="0"/>
        </c:dLbls>
        <c:gapWidth val="65"/>
        <c:axId val="2068027336"/>
        <c:axId val="2113994440"/>
      </c:barChart>
      <c:catAx>
        <c:axId val="2068027336"/>
        <c:scaling>
          <c:orientation val="maxMin"/>
        </c:scaling>
        <c:delete val="0"/>
        <c:axPos val="l"/>
        <c:numFmt formatCode="General" sourceLinked="0"/>
        <c:majorTickMark val="none"/>
        <c:minorTickMark val="none"/>
        <c:tickLblPos val="low"/>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800" b="0" i="0" u="none" strike="noStrike" kern="1200" cap="all" baseline="0">
                <a:solidFill>
                  <a:schemeClr val="dk1">
                    <a:lumMod val="75000"/>
                    <a:lumOff val="25000"/>
                  </a:schemeClr>
                </a:solidFill>
                <a:latin typeface="+mn-lt"/>
                <a:ea typeface="+mn-ea"/>
                <a:cs typeface="+mn-cs"/>
              </a:defRPr>
            </a:pPr>
            <a:endParaRPr lang="en-US"/>
          </a:p>
        </c:txPr>
        <c:crossAx val="2113994440"/>
        <c:crosses val="autoZero"/>
        <c:auto val="1"/>
        <c:lblAlgn val="ctr"/>
        <c:lblOffset val="100"/>
        <c:noMultiLvlLbl val="0"/>
      </c:catAx>
      <c:valAx>
        <c:axId val="2113994440"/>
        <c:scaling>
          <c:orientation val="minMax"/>
          <c:max val="1"/>
          <c:min val="0"/>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2068027336"/>
        <c:crosses val="max"/>
        <c:crossBetween val="between"/>
      </c:valAx>
      <c:spPr>
        <a:noFill/>
        <a:ln>
          <a:noFill/>
        </a:ln>
        <a:effectLst/>
      </c:spPr>
    </c:plotArea>
    <c:plotVisOnly val="1"/>
    <c:dispBlanksAs val="gap"/>
    <c:showDLblsOverMax val="1"/>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strCache>
            </c:strRef>
          </c:tx>
          <c:spPr>
            <a:solidFill>
              <a:schemeClr val="accent2">
                <a:alpha val="84000"/>
              </a:schemeClr>
            </a:solidFill>
            <a:ln w="9525" cap="flat" cmpd="sng" algn="ctr">
              <a:solidFill>
                <a:schemeClr val="lt1">
                  <a:alpha val="50000"/>
                </a:schemeClr>
              </a:solidFill>
              <a:round/>
            </a:ln>
            <a:effectLst/>
          </c:spPr>
          <c:invertIfNegative val="0"/>
          <c:dPt>
            <c:idx val="0"/>
            <c:invertIfNegative val="0"/>
            <c:bubble3D val="0"/>
            <c:spPr>
              <a:solidFill>
                <a:schemeClr val="accent2">
                  <a:alpha val="84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DDD9-4FBD-953E-7A61082AD286}"/>
              </c:ext>
            </c:extLst>
          </c:dPt>
          <c:dPt>
            <c:idx val="1"/>
            <c:invertIfNegative val="0"/>
            <c:bubble3D val="0"/>
            <c:spPr>
              <a:solidFill>
                <a:schemeClr val="accent2">
                  <a:alpha val="84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3-DDD9-4FBD-953E-7A61082AD286}"/>
              </c:ext>
            </c:extLst>
          </c:dPt>
          <c:dPt>
            <c:idx val="2"/>
            <c:invertIfNegative val="0"/>
            <c:bubble3D val="0"/>
            <c:spPr>
              <a:solidFill>
                <a:schemeClr val="accent2">
                  <a:alpha val="84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5-DDD9-4FBD-953E-7A61082AD286}"/>
              </c:ext>
            </c:extLst>
          </c:dPt>
          <c:dPt>
            <c:idx val="3"/>
            <c:invertIfNegative val="0"/>
            <c:bubble3D val="0"/>
            <c:spPr>
              <a:solidFill>
                <a:schemeClr val="accent2">
                  <a:alpha val="84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7-DDD9-4FBD-953E-7A61082AD286}"/>
              </c:ext>
            </c:extLst>
          </c:dPt>
          <c:dPt>
            <c:idx val="4"/>
            <c:invertIfNegative val="0"/>
            <c:bubble3D val="0"/>
            <c:spPr>
              <a:solidFill>
                <a:schemeClr val="accent2">
                  <a:alpha val="84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9-DDD9-4FBD-953E-7A61082AD286}"/>
              </c:ext>
            </c:extLst>
          </c:dPt>
          <c:dPt>
            <c:idx val="5"/>
            <c:invertIfNegative val="0"/>
            <c:bubble3D val="0"/>
            <c:spPr>
              <a:solidFill>
                <a:schemeClr val="accent2">
                  <a:alpha val="84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B-DDD9-4FBD-953E-7A61082AD286}"/>
              </c:ext>
            </c:extLst>
          </c:dPt>
          <c:dLbls>
            <c:numFmt formatCode="0.00%" sourceLinked="0"/>
            <c:spPr>
              <a:solidFill>
                <a:srgbClr val="FF0000"/>
              </a:solid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Bible Study</c:v>
                </c:pt>
                <c:pt idx="1">
                  <c:v>Meal</c:v>
                </c:pt>
                <c:pt idx="2">
                  <c:v>Game Night</c:v>
                </c:pt>
                <c:pt idx="3">
                  <c:v>Friend Night</c:v>
                </c:pt>
                <c:pt idx="4">
                  <c:v>Sport Tourney</c:v>
                </c:pt>
                <c:pt idx="5">
                  <c:v>On going tourney</c:v>
                </c:pt>
              </c:strCache>
            </c:strRef>
          </c:cat>
          <c:val>
            <c:numRef>
              <c:f>Sheet1!$B$2:$B$7</c:f>
              <c:numCache>
                <c:formatCode>0.00%</c:formatCode>
                <c:ptCount val="6"/>
                <c:pt idx="0">
                  <c:v>0.63600000000000001</c:v>
                </c:pt>
                <c:pt idx="1">
                  <c:v>0.22700000000000001</c:v>
                </c:pt>
                <c:pt idx="2">
                  <c:v>0.35199999999999998</c:v>
                </c:pt>
                <c:pt idx="3">
                  <c:v>0.182</c:v>
                </c:pt>
                <c:pt idx="4">
                  <c:v>5.7000000000000002E-2</c:v>
                </c:pt>
                <c:pt idx="5">
                  <c:v>0</c:v>
                </c:pt>
              </c:numCache>
            </c:numRef>
          </c:val>
          <c:extLst>
            <c:ext xmlns:c16="http://schemas.microsoft.com/office/drawing/2014/chart" uri="{C3380CC4-5D6E-409C-BE32-E72D297353CC}">
              <c16:uniqueId val="{0000000C-DDD9-4FBD-953E-7A61082AD286}"/>
            </c:ext>
          </c:extLst>
        </c:ser>
        <c:dLbls>
          <c:dLblPos val="inEnd"/>
          <c:showLegendKey val="0"/>
          <c:showVal val="1"/>
          <c:showCatName val="0"/>
          <c:showSerName val="0"/>
          <c:showPercent val="0"/>
          <c:showBubbleSize val="0"/>
        </c:dLbls>
        <c:gapWidth val="15"/>
        <c:axId val="2068027336"/>
        <c:axId val="2113994440"/>
      </c:barChart>
      <c:catAx>
        <c:axId val="2068027336"/>
        <c:scaling>
          <c:orientation val="maxMin"/>
        </c:scaling>
        <c:delete val="0"/>
        <c:axPos val="l"/>
        <c:numFmt formatCode="General" sourceLinked="0"/>
        <c:majorTickMark val="none"/>
        <c:minorTickMark val="none"/>
        <c:tickLblPos val="low"/>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2400" b="0" i="0" u="none" strike="noStrike" kern="1200" cap="all" baseline="0">
                <a:solidFill>
                  <a:schemeClr val="dk1">
                    <a:lumMod val="75000"/>
                    <a:lumOff val="25000"/>
                  </a:schemeClr>
                </a:solidFill>
                <a:latin typeface="+mn-lt"/>
                <a:ea typeface="+mn-ea"/>
                <a:cs typeface="+mn-cs"/>
              </a:defRPr>
            </a:pPr>
            <a:endParaRPr lang="en-US"/>
          </a:p>
        </c:txPr>
        <c:crossAx val="2113994440"/>
        <c:crosses val="autoZero"/>
        <c:auto val="1"/>
        <c:lblAlgn val="ctr"/>
        <c:lblOffset val="100"/>
        <c:noMultiLvlLbl val="0"/>
      </c:catAx>
      <c:valAx>
        <c:axId val="2113994440"/>
        <c:scaling>
          <c:orientation val="minMax"/>
          <c:max val="1"/>
          <c:min val="0"/>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2068027336"/>
        <c:crosses val="max"/>
        <c:crossBetween val="between"/>
      </c:valAx>
      <c:spPr>
        <a:noFill/>
        <a:ln>
          <a:noFill/>
        </a:ln>
        <a:effectLst/>
      </c:spPr>
    </c:plotArea>
    <c:plotVisOnly val="1"/>
    <c:dispBlanksAs val="gap"/>
    <c:showDLblsOverMax val="1"/>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strCache>
            </c:strRef>
          </c:tx>
          <c:spPr>
            <a:solidFill>
              <a:schemeClr val="accent2">
                <a:alpha val="85000"/>
              </a:schemeClr>
            </a:solidFill>
            <a:ln w="9525" cap="flat" cmpd="sng" algn="ctr">
              <a:solidFill>
                <a:schemeClr val="lt1">
                  <a:alpha val="50000"/>
                </a:schemeClr>
              </a:solidFill>
              <a:round/>
            </a:ln>
            <a:effectLst/>
          </c:spPr>
          <c:invertIfNegative val="0"/>
          <c:dPt>
            <c:idx val="0"/>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CFCD-48F0-8195-05A5A46CD667}"/>
              </c:ext>
            </c:extLst>
          </c:dPt>
          <c:dPt>
            <c:idx val="1"/>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3-CFCD-48F0-8195-05A5A46CD667}"/>
              </c:ext>
            </c:extLst>
          </c:dPt>
          <c:dPt>
            <c:idx val="2"/>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5-CFCD-48F0-8195-05A5A46CD667}"/>
              </c:ext>
            </c:extLst>
          </c:dPt>
          <c:dPt>
            <c:idx val="3"/>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7-CFCD-48F0-8195-05A5A46CD667}"/>
              </c:ext>
            </c:extLst>
          </c:dPt>
          <c:dPt>
            <c:idx val="4"/>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9-CFCD-48F0-8195-05A5A46CD667}"/>
              </c:ext>
            </c:extLst>
          </c:dPt>
          <c:dPt>
            <c:idx val="5"/>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B-CFCD-48F0-8195-05A5A46CD667}"/>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lt1"/>
                    </a:solidFill>
                    <a:highlight>
                      <a:srgbClr val="FF0000"/>
                    </a:highlight>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Q4 -01 - Youth Worship</c:v>
                </c:pt>
                <c:pt idx="1">
                  <c:v>Q4 -02 - Community Project</c:v>
                </c:pt>
                <c:pt idx="2">
                  <c:v>Q4 -03 = Church Project</c:v>
                </c:pt>
                <c:pt idx="3">
                  <c:v>Q4 -04 - Outdoor Activity</c:v>
                </c:pt>
                <c:pt idx="4">
                  <c:v>Q4 -05 - Themed Dinner</c:v>
                </c:pt>
                <c:pt idx="5">
                  <c:v>Q4 -06 - Mission Trip</c:v>
                </c:pt>
              </c:strCache>
            </c:strRef>
          </c:cat>
          <c:val>
            <c:numRef>
              <c:f>Sheet1!$B$2:$B$7</c:f>
              <c:numCache>
                <c:formatCode>0.00%</c:formatCode>
                <c:ptCount val="6"/>
                <c:pt idx="0">
                  <c:v>0.14799999999999999</c:v>
                </c:pt>
                <c:pt idx="1">
                  <c:v>0.27300000000000002</c:v>
                </c:pt>
                <c:pt idx="2">
                  <c:v>0.19320000000000001</c:v>
                </c:pt>
                <c:pt idx="3">
                  <c:v>0.20499999999999999</c:v>
                </c:pt>
                <c:pt idx="4">
                  <c:v>6.8000000000000005E-2</c:v>
                </c:pt>
                <c:pt idx="5">
                  <c:v>0.3</c:v>
                </c:pt>
              </c:numCache>
            </c:numRef>
          </c:val>
          <c:extLst>
            <c:ext xmlns:c16="http://schemas.microsoft.com/office/drawing/2014/chart" uri="{C3380CC4-5D6E-409C-BE32-E72D297353CC}">
              <c16:uniqueId val="{0000000C-CFCD-48F0-8195-05A5A46CD667}"/>
            </c:ext>
          </c:extLst>
        </c:ser>
        <c:dLbls>
          <c:dLblPos val="inEnd"/>
          <c:showLegendKey val="0"/>
          <c:showVal val="1"/>
          <c:showCatName val="0"/>
          <c:showSerName val="0"/>
          <c:showPercent val="0"/>
          <c:showBubbleSize val="0"/>
        </c:dLbls>
        <c:gapWidth val="15"/>
        <c:axId val="2068027336"/>
        <c:axId val="2113994440"/>
      </c:barChart>
      <c:catAx>
        <c:axId val="2068027336"/>
        <c:scaling>
          <c:orientation val="maxMin"/>
        </c:scaling>
        <c:delete val="0"/>
        <c:axPos val="l"/>
        <c:numFmt formatCode="General" sourceLinked="0"/>
        <c:majorTickMark val="none"/>
        <c:minorTickMark val="none"/>
        <c:tickLblPos val="low"/>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2400" b="0" i="0" u="none" strike="noStrike" kern="1200" cap="all" baseline="0">
                <a:solidFill>
                  <a:schemeClr val="dk1">
                    <a:lumMod val="75000"/>
                    <a:lumOff val="25000"/>
                  </a:schemeClr>
                </a:solidFill>
                <a:latin typeface="+mn-lt"/>
                <a:ea typeface="+mn-ea"/>
                <a:cs typeface="+mn-cs"/>
              </a:defRPr>
            </a:pPr>
            <a:endParaRPr lang="en-US"/>
          </a:p>
        </c:txPr>
        <c:crossAx val="2113994440"/>
        <c:crosses val="autoZero"/>
        <c:auto val="1"/>
        <c:lblAlgn val="ctr"/>
        <c:lblOffset val="100"/>
        <c:noMultiLvlLbl val="0"/>
      </c:catAx>
      <c:valAx>
        <c:axId val="2113994440"/>
        <c:scaling>
          <c:orientation val="minMax"/>
          <c:max val="1"/>
          <c:min val="0"/>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2068027336"/>
        <c:crosses val="max"/>
        <c:crossBetween val="between"/>
      </c:valAx>
      <c:spPr>
        <a:noFill/>
        <a:ln>
          <a:noFill/>
        </a:ln>
        <a:effectLst/>
      </c:spPr>
    </c:plotArea>
    <c:plotVisOnly val="1"/>
    <c:dispBlanksAs val="gap"/>
    <c:showDLblsOverMax val="1"/>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strCache>
            </c:strRef>
          </c:tx>
          <c:spPr>
            <a:solidFill>
              <a:schemeClr val="accent2">
                <a:alpha val="85000"/>
              </a:schemeClr>
            </a:solidFill>
            <a:ln w="9525" cap="flat" cmpd="sng" algn="ctr">
              <a:solidFill>
                <a:schemeClr val="lt1">
                  <a:alpha val="50000"/>
                </a:schemeClr>
              </a:solidFill>
              <a:round/>
            </a:ln>
            <a:effectLst/>
          </c:spPr>
          <c:invertIfNegative val="0"/>
          <c:dPt>
            <c:idx val="0"/>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4A03-4B2D-9AF2-76DD0690CA37}"/>
              </c:ext>
            </c:extLst>
          </c:dPt>
          <c:dPt>
            <c:idx val="1"/>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3-4A03-4B2D-9AF2-76DD0690CA37}"/>
              </c:ext>
            </c:extLst>
          </c:dPt>
          <c:dPt>
            <c:idx val="2"/>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5-4A03-4B2D-9AF2-76DD0690CA37}"/>
              </c:ext>
            </c:extLst>
          </c:dPt>
          <c:dPt>
            <c:idx val="3"/>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7-4A03-4B2D-9AF2-76DD0690CA37}"/>
              </c:ext>
            </c:extLst>
          </c:dPt>
          <c:dPt>
            <c:idx val="4"/>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9-4A03-4B2D-9AF2-76DD0690CA37}"/>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highlight>
                      <a:srgbClr val="FF0000"/>
                    </a:highlight>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Q5 -01 Gift Assessment</c:v>
                </c:pt>
                <c:pt idx="1">
                  <c:v>Q5 -02 - Personality Activities</c:v>
                </c:pt>
                <c:pt idx="2">
                  <c:v>Q5 -03 - Career Discussions</c:v>
                </c:pt>
                <c:pt idx="3">
                  <c:v>Q5 -04 Personal Development</c:v>
                </c:pt>
                <c:pt idx="4">
                  <c:v>05 -05 Life Skills</c:v>
                </c:pt>
              </c:strCache>
            </c:strRef>
          </c:cat>
          <c:val>
            <c:numRef>
              <c:f>Sheet1!$B$2:$B$6</c:f>
              <c:numCache>
                <c:formatCode>0.00%</c:formatCode>
                <c:ptCount val="5"/>
                <c:pt idx="0">
                  <c:v>5.6800000000000003E-2</c:v>
                </c:pt>
                <c:pt idx="1">
                  <c:v>4.5499999999999999E-2</c:v>
                </c:pt>
                <c:pt idx="2">
                  <c:v>6.8199999999999997E-2</c:v>
                </c:pt>
                <c:pt idx="3">
                  <c:v>0.11360000000000001</c:v>
                </c:pt>
                <c:pt idx="4">
                  <c:v>6.8199999999999997E-2</c:v>
                </c:pt>
              </c:numCache>
            </c:numRef>
          </c:val>
          <c:extLst>
            <c:ext xmlns:c16="http://schemas.microsoft.com/office/drawing/2014/chart" uri="{C3380CC4-5D6E-409C-BE32-E72D297353CC}">
              <c16:uniqueId val="{0000000A-4A03-4B2D-9AF2-76DD0690CA37}"/>
            </c:ext>
          </c:extLst>
        </c:ser>
        <c:dLbls>
          <c:dLblPos val="inEnd"/>
          <c:showLegendKey val="0"/>
          <c:showVal val="1"/>
          <c:showCatName val="0"/>
          <c:showSerName val="0"/>
          <c:showPercent val="0"/>
          <c:showBubbleSize val="0"/>
        </c:dLbls>
        <c:gapWidth val="15"/>
        <c:axId val="2068027336"/>
        <c:axId val="2113994440"/>
      </c:barChart>
      <c:catAx>
        <c:axId val="2068027336"/>
        <c:scaling>
          <c:orientation val="maxMin"/>
        </c:scaling>
        <c:delete val="0"/>
        <c:axPos val="l"/>
        <c:numFmt formatCode="General" sourceLinked="0"/>
        <c:majorTickMark val="none"/>
        <c:minorTickMark val="none"/>
        <c:tickLblPos val="low"/>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2400" b="0" i="0" u="none" strike="noStrike" kern="1200" cap="all" baseline="0">
                <a:solidFill>
                  <a:schemeClr val="dk1">
                    <a:lumMod val="75000"/>
                    <a:lumOff val="25000"/>
                  </a:schemeClr>
                </a:solidFill>
                <a:latin typeface="+mn-lt"/>
                <a:ea typeface="+mn-ea"/>
                <a:cs typeface="+mn-cs"/>
              </a:defRPr>
            </a:pPr>
            <a:endParaRPr lang="en-US"/>
          </a:p>
        </c:txPr>
        <c:crossAx val="2113994440"/>
        <c:crosses val="autoZero"/>
        <c:auto val="1"/>
        <c:lblAlgn val="ctr"/>
        <c:lblOffset val="100"/>
        <c:noMultiLvlLbl val="0"/>
      </c:catAx>
      <c:valAx>
        <c:axId val="2113994440"/>
        <c:scaling>
          <c:orientation val="minMax"/>
          <c:max val="1"/>
          <c:min val="0"/>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2068027336"/>
        <c:crosses val="max"/>
        <c:crossBetween val="between"/>
      </c:valAx>
      <c:spPr>
        <a:noFill/>
        <a:ln>
          <a:noFill/>
        </a:ln>
        <a:effectLst/>
      </c:spPr>
    </c:plotArea>
    <c:plotVisOnly val="1"/>
    <c:dispBlanksAs val="gap"/>
    <c:showDLblsOverMax val="1"/>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tx>
            <c:strRef>
              <c:f>Sheet1!$B$1</c:f>
              <c:strCache>
                <c:ptCount val="1"/>
                <c:pt idx="0">
                  <c:v> </c:v>
                </c:pt>
              </c:strCache>
            </c:strRef>
          </c:tx>
          <c:spPr>
            <a:solidFill>
              <a:schemeClr val="accent2">
                <a:alpha val="85000"/>
              </a:schemeClr>
            </a:solidFill>
            <a:ln w="9525" cap="flat" cmpd="sng" algn="ctr">
              <a:solidFill>
                <a:schemeClr val="lt1">
                  <a:alpha val="50000"/>
                </a:schemeClr>
              </a:solidFill>
              <a:round/>
            </a:ln>
            <a:effectLst/>
          </c:spPr>
          <c:invertIfNegative val="0"/>
          <c:dPt>
            <c:idx val="0"/>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BBB0-4E52-9DD3-FB591344F917}"/>
              </c:ext>
            </c:extLst>
          </c:dPt>
          <c:dPt>
            <c:idx val="1"/>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3-BBB0-4E52-9DD3-FB591344F917}"/>
              </c:ext>
            </c:extLst>
          </c:dPt>
          <c:dPt>
            <c:idx val="2"/>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5-BBB0-4E52-9DD3-FB591344F917}"/>
              </c:ext>
            </c:extLst>
          </c:dPt>
          <c:dPt>
            <c:idx val="3"/>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7-BBB0-4E52-9DD3-FB591344F917}"/>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highlight>
                      <a:srgbClr val="FF0000"/>
                    </a:highlight>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Quite active</c:v>
                </c:pt>
                <c:pt idx="1">
                  <c:v>Somewhat active</c:v>
                </c:pt>
                <c:pt idx="2">
                  <c:v>I have not been active at all</c:v>
                </c:pt>
                <c:pt idx="3">
                  <c:v>Our church does not offer any activities for young adults</c:v>
                </c:pt>
              </c:strCache>
            </c:strRef>
          </c:cat>
          <c:val>
            <c:numRef>
              <c:f>Sheet1!$B$2:$B$5</c:f>
              <c:numCache>
                <c:formatCode>0.00%</c:formatCode>
                <c:ptCount val="4"/>
                <c:pt idx="0">
                  <c:v>0.25850000000000001</c:v>
                </c:pt>
                <c:pt idx="1">
                  <c:v>0.40889999999999999</c:v>
                </c:pt>
                <c:pt idx="2">
                  <c:v>0.2606</c:v>
                </c:pt>
                <c:pt idx="3">
                  <c:v>7.1999999999999995E-2</c:v>
                </c:pt>
              </c:numCache>
            </c:numRef>
          </c:val>
          <c:extLst>
            <c:ext xmlns:c16="http://schemas.microsoft.com/office/drawing/2014/chart" uri="{C3380CC4-5D6E-409C-BE32-E72D297353CC}">
              <c16:uniqueId val="{00000008-BBB0-4E52-9DD3-FB591344F917}"/>
            </c:ext>
          </c:extLst>
        </c:ser>
        <c:dLbls>
          <c:dLblPos val="inEnd"/>
          <c:showLegendKey val="0"/>
          <c:showVal val="1"/>
          <c:showCatName val="0"/>
          <c:showSerName val="0"/>
          <c:showPercent val="0"/>
          <c:showBubbleSize val="0"/>
        </c:dLbls>
        <c:gapWidth val="15"/>
        <c:axId val="2068027336"/>
        <c:axId val="2113994440"/>
      </c:barChart>
      <c:catAx>
        <c:axId val="2068027336"/>
        <c:scaling>
          <c:orientation val="maxMin"/>
        </c:scaling>
        <c:delete val="0"/>
        <c:axPos val="l"/>
        <c:numFmt formatCode="General" sourceLinked="0"/>
        <c:majorTickMark val="none"/>
        <c:minorTickMark val="none"/>
        <c:tickLblPos val="low"/>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2400" b="0" i="0" u="none" strike="noStrike" kern="1200" cap="all" baseline="0">
                <a:solidFill>
                  <a:schemeClr val="dk1">
                    <a:lumMod val="75000"/>
                    <a:lumOff val="25000"/>
                  </a:schemeClr>
                </a:solidFill>
                <a:latin typeface="+mn-lt"/>
                <a:ea typeface="+mn-ea"/>
                <a:cs typeface="+mn-cs"/>
              </a:defRPr>
            </a:pPr>
            <a:endParaRPr lang="en-US"/>
          </a:p>
        </c:txPr>
        <c:crossAx val="2113994440"/>
        <c:crosses val="autoZero"/>
        <c:auto val="1"/>
        <c:lblAlgn val="ctr"/>
        <c:lblOffset val="100"/>
        <c:noMultiLvlLbl val="0"/>
      </c:catAx>
      <c:valAx>
        <c:axId val="2113994440"/>
        <c:scaling>
          <c:orientation val="minMax"/>
          <c:max val="1"/>
          <c:min val="0"/>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2068027336"/>
        <c:crosses val="max"/>
        <c:crossBetween val="between"/>
      </c:valAx>
      <c:spPr>
        <a:noFill/>
        <a:ln>
          <a:noFill/>
        </a:ln>
        <a:effectLst/>
      </c:spPr>
    </c:plotArea>
    <c:plotVisOnly val="1"/>
    <c:dispBlanksAs val="gap"/>
    <c:showDLblsOverMax val="1"/>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tx>
            <c:strRef>
              <c:f>Sheet1!$E$1</c:f>
              <c:strCache>
                <c:ptCount val="1"/>
              </c:strCache>
            </c:strRef>
          </c:tx>
          <c:spPr>
            <a:solidFill>
              <a:schemeClr val="accent2">
                <a:shade val="76000"/>
                <a:alpha val="85000"/>
              </a:schemeClr>
            </a:solidFill>
            <a:ln w="9525" cap="flat" cmpd="sng" algn="ctr">
              <a:solidFill>
                <a:schemeClr val="lt1">
                  <a:alpha val="50000"/>
                </a:schemeClr>
              </a:solidFill>
              <a:round/>
            </a:ln>
            <a:effectLst/>
          </c:spPr>
          <c:invertIfNegative val="0"/>
          <c:dPt>
            <c:idx val="0"/>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BBB0-4E52-9DD3-FB591344F917}"/>
              </c:ext>
            </c:extLst>
          </c:dPt>
          <c:dPt>
            <c:idx val="1"/>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3-BBB0-4E52-9DD3-FB591344F917}"/>
              </c:ext>
            </c:extLst>
          </c:dPt>
          <c:dPt>
            <c:idx val="2"/>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5-BBB0-4E52-9DD3-FB591344F917}"/>
              </c:ext>
            </c:extLst>
          </c:dPt>
          <c:dPt>
            <c:idx val="3"/>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7-BBB0-4E52-9DD3-FB591344F917}"/>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highlight>
                      <a:srgbClr val="FF0000"/>
                    </a:highlight>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Quite active</c:v>
                </c:pt>
                <c:pt idx="1">
                  <c:v>Somewhat active</c:v>
                </c:pt>
                <c:pt idx="2">
                  <c:v>I have not been active at all</c:v>
                </c:pt>
                <c:pt idx="3">
                  <c:v>Our church does not offer any activities for young adults</c:v>
                </c:pt>
              </c:strCache>
            </c:strRef>
          </c:cat>
          <c:val>
            <c:numRef>
              <c:f>Sheet1!$E$2:$E$5</c:f>
              <c:numCache>
                <c:formatCode>0.0%</c:formatCode>
                <c:ptCount val="4"/>
                <c:pt idx="0">
                  <c:v>0.25850000000000001</c:v>
                </c:pt>
                <c:pt idx="1">
                  <c:v>0.40889999999999999</c:v>
                </c:pt>
                <c:pt idx="2">
                  <c:v>0.2606</c:v>
                </c:pt>
                <c:pt idx="3">
                  <c:v>7.1999999999999995E-2</c:v>
                </c:pt>
              </c:numCache>
            </c:numRef>
          </c:val>
          <c:extLst>
            <c:ext xmlns:c16="http://schemas.microsoft.com/office/drawing/2014/chart" uri="{C3380CC4-5D6E-409C-BE32-E72D297353CC}">
              <c16:uniqueId val="{00000008-BBB0-4E52-9DD3-FB591344F917}"/>
            </c:ext>
          </c:extLst>
        </c:ser>
        <c:ser>
          <c:idx val="1"/>
          <c:order val="1"/>
          <c:tx>
            <c:strRef>
              <c:f>Sheet1!$D$1</c:f>
              <c:strCache>
                <c:ptCount val="1"/>
              </c:strCache>
            </c:strRef>
          </c:tx>
          <c:spPr>
            <a:solidFill>
              <a:schemeClr val="accent3"/>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lt1"/>
                    </a:solidFill>
                    <a:highlight>
                      <a:srgbClr val="FF0000"/>
                    </a:highlight>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4"/>
                <c:pt idx="0">
                  <c:v>Quite active</c:v>
                </c:pt>
                <c:pt idx="1">
                  <c:v>Somewhat active</c:v>
                </c:pt>
                <c:pt idx="2">
                  <c:v>I have not been active at all</c:v>
                </c:pt>
                <c:pt idx="3">
                  <c:v>Our church does not offer any activities for young adults</c:v>
                </c:pt>
              </c:strCache>
            </c:strRef>
          </c:cat>
          <c:val>
            <c:numRef>
              <c:f>Sheet1!$D$2:$D$5</c:f>
              <c:numCache>
                <c:formatCode>0.0%</c:formatCode>
                <c:ptCount val="4"/>
                <c:pt idx="0">
                  <c:v>0.17699999999999999</c:v>
                </c:pt>
                <c:pt idx="1">
                  <c:v>0.37580000000000002</c:v>
                </c:pt>
                <c:pt idx="2">
                  <c:v>0.44319999999999998</c:v>
                </c:pt>
              </c:numCache>
            </c:numRef>
          </c:val>
          <c:extLst>
            <c:ext xmlns:c16="http://schemas.microsoft.com/office/drawing/2014/chart" uri="{C3380CC4-5D6E-409C-BE32-E72D297353CC}">
              <c16:uniqueId val="{00000001-9955-4CAB-9034-EADA5C7A4D04}"/>
            </c:ext>
          </c:extLst>
        </c:ser>
        <c:dLbls>
          <c:dLblPos val="inEnd"/>
          <c:showLegendKey val="0"/>
          <c:showVal val="1"/>
          <c:showCatName val="0"/>
          <c:showSerName val="0"/>
          <c:showPercent val="0"/>
          <c:showBubbleSize val="0"/>
        </c:dLbls>
        <c:gapWidth val="65"/>
        <c:axId val="2068027336"/>
        <c:axId val="2113994440"/>
      </c:barChart>
      <c:catAx>
        <c:axId val="2068027336"/>
        <c:scaling>
          <c:orientation val="maxMin"/>
        </c:scaling>
        <c:delete val="0"/>
        <c:axPos val="l"/>
        <c:numFmt formatCode="General" sourceLinked="0"/>
        <c:majorTickMark val="none"/>
        <c:minorTickMark val="none"/>
        <c:tickLblPos val="low"/>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800" b="0" i="0" u="none" strike="noStrike" kern="1200" cap="all" baseline="0">
                <a:solidFill>
                  <a:schemeClr val="dk1">
                    <a:lumMod val="75000"/>
                    <a:lumOff val="25000"/>
                  </a:schemeClr>
                </a:solidFill>
                <a:latin typeface="+mn-lt"/>
                <a:ea typeface="+mn-ea"/>
                <a:cs typeface="+mn-cs"/>
              </a:defRPr>
            </a:pPr>
            <a:endParaRPr lang="en-US"/>
          </a:p>
        </c:txPr>
        <c:crossAx val="2113994440"/>
        <c:crosses val="autoZero"/>
        <c:auto val="1"/>
        <c:lblAlgn val="ctr"/>
        <c:lblOffset val="100"/>
        <c:noMultiLvlLbl val="0"/>
      </c:catAx>
      <c:valAx>
        <c:axId val="2113994440"/>
        <c:scaling>
          <c:orientation val="minMax"/>
          <c:max val="1"/>
          <c:min val="0"/>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2068027336"/>
        <c:crosses val="max"/>
        <c:crossBetween val="between"/>
      </c:valAx>
      <c:spPr>
        <a:noFill/>
        <a:ln>
          <a:noFill/>
        </a:ln>
        <a:effectLst/>
      </c:spPr>
    </c:plotArea>
    <c:plotVisOnly val="1"/>
    <c:dispBlanksAs val="gap"/>
    <c:showDLblsOverMax val="1"/>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 </c:v>
                </c:pt>
              </c:strCache>
            </c:strRef>
          </c:tx>
          <c:spPr>
            <a:solidFill>
              <a:schemeClr val="accent2"/>
            </a:solidFill>
            <a:ln w="9525" cap="flat" cmpd="sng" algn="ctr">
              <a:solidFill>
                <a:schemeClr val="lt1">
                  <a:alpha val="50000"/>
                </a:schemeClr>
              </a:solidFill>
              <a:round/>
            </a:ln>
            <a:effectLst/>
          </c:spPr>
          <c:invertIfNegative val="0"/>
          <c:dPt>
            <c:idx val="0"/>
            <c:invertIfNegative val="0"/>
            <c:bubble3D val="0"/>
            <c:spPr>
              <a:solidFill>
                <a:schemeClr val="accent2"/>
              </a:solidFill>
              <a:ln w="9525" cap="flat" cmpd="sng" algn="ctr">
                <a:solidFill>
                  <a:schemeClr val="lt1">
                    <a:alpha val="50000"/>
                  </a:schemeClr>
                </a:solidFill>
                <a:round/>
              </a:ln>
              <a:effectLst/>
            </c:spPr>
            <c:extLst>
              <c:ext xmlns:c16="http://schemas.microsoft.com/office/drawing/2014/chart" uri="{C3380CC4-5D6E-409C-BE32-E72D297353CC}">
                <c16:uniqueId val="{00000001-ADFD-4BBF-80B5-216941545814}"/>
              </c:ext>
            </c:extLst>
          </c:dPt>
          <c:dPt>
            <c:idx val="1"/>
            <c:invertIfNegative val="0"/>
            <c:bubble3D val="0"/>
            <c:spPr>
              <a:solidFill>
                <a:schemeClr val="accent2"/>
              </a:solidFill>
              <a:ln w="9525" cap="flat" cmpd="sng" algn="ctr">
                <a:solidFill>
                  <a:schemeClr val="lt1">
                    <a:alpha val="50000"/>
                  </a:schemeClr>
                </a:solidFill>
                <a:round/>
              </a:ln>
              <a:effectLst/>
            </c:spPr>
            <c:extLst>
              <c:ext xmlns:c16="http://schemas.microsoft.com/office/drawing/2014/chart" uri="{C3380CC4-5D6E-409C-BE32-E72D297353CC}">
                <c16:uniqueId val="{00000003-ADFD-4BBF-80B5-216941545814}"/>
              </c:ext>
            </c:extLst>
          </c:dPt>
          <c:dPt>
            <c:idx val="2"/>
            <c:invertIfNegative val="0"/>
            <c:bubble3D val="0"/>
            <c:spPr>
              <a:solidFill>
                <a:schemeClr val="accent2"/>
              </a:solidFill>
              <a:ln w="9525" cap="flat" cmpd="sng" algn="ctr">
                <a:solidFill>
                  <a:schemeClr val="lt1">
                    <a:alpha val="50000"/>
                  </a:schemeClr>
                </a:solidFill>
                <a:round/>
              </a:ln>
              <a:effectLst/>
            </c:spPr>
            <c:extLst>
              <c:ext xmlns:c16="http://schemas.microsoft.com/office/drawing/2014/chart" uri="{C3380CC4-5D6E-409C-BE32-E72D297353CC}">
                <c16:uniqueId val="{00000005-ADFD-4BBF-80B5-216941545814}"/>
              </c:ext>
            </c:extLst>
          </c:dPt>
          <c:dPt>
            <c:idx val="3"/>
            <c:invertIfNegative val="0"/>
            <c:bubble3D val="0"/>
            <c:spPr>
              <a:solidFill>
                <a:schemeClr val="accent2"/>
              </a:solidFill>
              <a:ln w="9525" cap="flat" cmpd="sng" algn="ctr">
                <a:solidFill>
                  <a:schemeClr val="lt1">
                    <a:alpha val="50000"/>
                  </a:schemeClr>
                </a:solidFill>
                <a:round/>
              </a:ln>
              <a:effectLst/>
            </c:spPr>
            <c:extLst>
              <c:ext xmlns:c16="http://schemas.microsoft.com/office/drawing/2014/chart" uri="{C3380CC4-5D6E-409C-BE32-E72D297353CC}">
                <c16:uniqueId val="{00000007-ADFD-4BBF-80B5-216941545814}"/>
              </c:ext>
            </c:extLst>
          </c:dPt>
          <c:dPt>
            <c:idx val="4"/>
            <c:invertIfNegative val="0"/>
            <c:bubble3D val="0"/>
            <c:spPr>
              <a:solidFill>
                <a:schemeClr val="accent2"/>
              </a:solidFill>
              <a:ln w="9525" cap="flat" cmpd="sng" algn="ctr">
                <a:solidFill>
                  <a:schemeClr val="lt1">
                    <a:alpha val="50000"/>
                  </a:schemeClr>
                </a:solidFill>
                <a:round/>
              </a:ln>
              <a:effectLst/>
            </c:spPr>
            <c:extLst>
              <c:ext xmlns:c16="http://schemas.microsoft.com/office/drawing/2014/chart" uri="{C3380CC4-5D6E-409C-BE32-E72D297353CC}">
                <c16:uniqueId val="{00000009-ADFD-4BBF-80B5-216941545814}"/>
              </c:ext>
            </c:extLst>
          </c:dPt>
          <c:dLbls>
            <c:spPr>
              <a:solidFill>
                <a:srgbClr val="FF0000"/>
              </a:solidFill>
              <a:ln>
                <a:noFill/>
              </a:ln>
              <a:effectLst/>
            </c:spPr>
            <c:txPr>
              <a:bodyPr rot="0" spcFirstLastPara="1" vertOverflow="ellipsis" vert="horz" wrap="square" anchor="ctr" anchorCtr="1"/>
              <a:lstStyle/>
              <a:p>
                <a:pPr>
                  <a:defRPr sz="1800" b="1" i="0" u="none" strike="noStrike" kern="1200" baseline="0">
                    <a:solidFill>
                      <a:schemeClr val="lt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Sheet1!$A$2:$A$6</c:f>
              <c:strCache>
                <c:ptCount val="5"/>
                <c:pt idx="0">
                  <c:v>to be with friends and people my age</c:v>
                </c:pt>
                <c:pt idx="1">
                  <c:v>to grow my faith / relationship with God</c:v>
                </c:pt>
                <c:pt idx="2">
                  <c:v>I enjoy the activities that we do</c:v>
                </c:pt>
                <c:pt idx="3">
                  <c:v>Does not apply since I do not attend</c:v>
                </c:pt>
                <c:pt idx="4">
                  <c:v>Other (please specify)</c:v>
                </c:pt>
              </c:strCache>
            </c:strRef>
          </c:cat>
          <c:val>
            <c:numRef>
              <c:f>Sheet1!$B$2:$B$6</c:f>
              <c:numCache>
                <c:formatCode>0.00%</c:formatCode>
                <c:ptCount val="5"/>
                <c:pt idx="0">
                  <c:v>0.23669999999999999</c:v>
                </c:pt>
                <c:pt idx="1">
                  <c:v>0.39639999999999997</c:v>
                </c:pt>
                <c:pt idx="2">
                  <c:v>8.8800000000000004E-2</c:v>
                </c:pt>
                <c:pt idx="3">
                  <c:v>0.18340000000000001</c:v>
                </c:pt>
                <c:pt idx="4">
                  <c:v>9.4700000000000006E-2</c:v>
                </c:pt>
              </c:numCache>
            </c:numRef>
          </c:val>
          <c:extLst>
            <c:ext xmlns:c16="http://schemas.microsoft.com/office/drawing/2014/chart" uri="{C3380CC4-5D6E-409C-BE32-E72D297353CC}">
              <c16:uniqueId val="{0000000A-ADFD-4BBF-80B5-216941545814}"/>
            </c:ext>
          </c:extLst>
        </c:ser>
        <c:dLbls>
          <c:dLblPos val="inEnd"/>
          <c:showLegendKey val="0"/>
          <c:showVal val="1"/>
          <c:showCatName val="0"/>
          <c:showSerName val="0"/>
          <c:showPercent val="0"/>
          <c:showBubbleSize val="0"/>
        </c:dLbls>
        <c:gapWidth val="15"/>
        <c:axId val="2068027336"/>
        <c:axId val="2113994440"/>
      </c:barChart>
      <c:catAx>
        <c:axId val="2068027336"/>
        <c:scaling>
          <c:orientation val="maxMin"/>
        </c:scaling>
        <c:delete val="0"/>
        <c:axPos val="l"/>
        <c:numFmt formatCode="General" sourceLinked="0"/>
        <c:majorTickMark val="none"/>
        <c:minorTickMark val="none"/>
        <c:tickLblPos val="low"/>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2000" b="0" i="0" u="none" strike="noStrike" kern="1200" cap="all" baseline="0">
                <a:solidFill>
                  <a:schemeClr val="dk1">
                    <a:lumMod val="75000"/>
                    <a:lumOff val="25000"/>
                  </a:schemeClr>
                </a:solidFill>
                <a:latin typeface="+mn-lt"/>
                <a:ea typeface="+mn-ea"/>
                <a:cs typeface="+mn-cs"/>
              </a:defRPr>
            </a:pPr>
            <a:endParaRPr lang="en-US"/>
          </a:p>
        </c:txPr>
        <c:crossAx val="2113994440"/>
        <c:crosses val="autoZero"/>
        <c:auto val="1"/>
        <c:lblAlgn val="ctr"/>
        <c:lblOffset val="100"/>
        <c:noMultiLvlLbl val="0"/>
      </c:catAx>
      <c:valAx>
        <c:axId val="2113994440"/>
        <c:scaling>
          <c:orientation val="minMax"/>
          <c:max val="1"/>
          <c:min val="0"/>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n-US"/>
          </a:p>
        </c:txPr>
        <c:crossAx val="2068027336"/>
        <c:crosses val="max"/>
        <c:crossBetween val="between"/>
      </c:valAx>
      <c:spPr>
        <a:noFill/>
        <a:ln>
          <a:noFill/>
        </a:ln>
        <a:effectLst/>
      </c:spPr>
    </c:plotArea>
    <c:plotVisOnly val="1"/>
    <c:dispBlanksAs val="gap"/>
    <c:showDLblsOverMax val="1"/>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8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829806327317518"/>
          <c:y val="2.9356855802990911E-2"/>
          <c:w val="0.44190189238272792"/>
          <c:h val="0.89756264547089071"/>
        </c:manualLayout>
      </c:layout>
      <c:barChart>
        <c:barDir val="bar"/>
        <c:grouping val="clustered"/>
        <c:varyColors val="0"/>
        <c:ser>
          <c:idx val="0"/>
          <c:order val="0"/>
          <c:tx>
            <c:strRef>
              <c:f>Sheet1!$B$1</c:f>
              <c:strCache>
                <c:ptCount val="1"/>
              </c:strCache>
            </c:strRef>
          </c:tx>
          <c:spPr>
            <a:solidFill>
              <a:schemeClr val="accent2">
                <a:alpha val="85000"/>
              </a:schemeClr>
            </a:solidFill>
            <a:ln w="9525" cap="flat" cmpd="sng" algn="ctr">
              <a:solidFill>
                <a:schemeClr val="lt1">
                  <a:alpha val="50000"/>
                </a:schemeClr>
              </a:solidFill>
              <a:round/>
            </a:ln>
            <a:effectLst/>
          </c:spPr>
          <c:invertIfNegative val="0"/>
          <c:dPt>
            <c:idx val="0"/>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70F9-41CD-A173-950CDE4D33CF}"/>
              </c:ext>
            </c:extLst>
          </c:dPt>
          <c:dPt>
            <c:idx val="1"/>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3-70F9-41CD-A173-950CDE4D33CF}"/>
              </c:ext>
            </c:extLst>
          </c:dPt>
          <c:dPt>
            <c:idx val="2"/>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5-70F9-41CD-A173-950CDE4D33CF}"/>
              </c:ext>
            </c:extLst>
          </c:dPt>
          <c:dPt>
            <c:idx val="3"/>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7-70F9-41CD-A173-950CDE4D33CF}"/>
              </c:ext>
            </c:extLst>
          </c:dPt>
          <c:dPt>
            <c:idx val="4"/>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9-70F9-41CD-A173-950CDE4D33CF}"/>
              </c:ext>
            </c:extLst>
          </c:dPt>
          <c:dPt>
            <c:idx val="5"/>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B-70F9-41CD-A173-950CDE4D33CF}"/>
              </c:ext>
            </c:extLst>
          </c:dPt>
          <c:dPt>
            <c:idx val="6"/>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D-70F9-41CD-A173-950CDE4D33CF}"/>
              </c:ext>
            </c:extLst>
          </c:dPt>
          <c:dPt>
            <c:idx val="7"/>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F-70F9-41CD-A173-950CDE4D33CF}"/>
              </c:ext>
            </c:extLst>
          </c:dPt>
          <c:dLbls>
            <c:numFmt formatCode="0.0%" sourceLinked="0"/>
            <c:spPr>
              <a:solidFill>
                <a:srgbClr val="FF0000"/>
              </a:solidFill>
              <a:ln>
                <a:noFill/>
              </a:ln>
              <a:effectLst/>
            </c:spPr>
            <c:txPr>
              <a:bodyPr rot="0" spcFirstLastPara="1" vertOverflow="ellipsis" vert="horz" wrap="square" anchor="ctr" anchorCtr="1"/>
              <a:lstStyle/>
              <a:p>
                <a:pPr>
                  <a:defRPr sz="24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I attend virtually every event</c:v>
                </c:pt>
                <c:pt idx="1">
                  <c:v>Time - involved in school activities that conflict</c:v>
                </c:pt>
                <c:pt idx="2">
                  <c:v>Time - I have a job that conflicts</c:v>
                </c:pt>
                <c:pt idx="3">
                  <c:v>It is too difficult to get to the events - distance, timing, etc.</c:v>
                </c:pt>
                <c:pt idx="4">
                  <c:v>Parents do not really support / encourage my attendance</c:v>
                </c:pt>
                <c:pt idx="5">
                  <c:v>I tried it and it was not for me</c:v>
                </c:pt>
                <c:pt idx="6">
                  <c:v>I would if there were different activities like mentioned above</c:v>
                </c:pt>
                <c:pt idx="7">
                  <c:v>I just never tried it</c:v>
                </c:pt>
              </c:strCache>
            </c:strRef>
          </c:cat>
          <c:val>
            <c:numRef>
              <c:f>Sheet1!$B$2:$B$9</c:f>
              <c:numCache>
                <c:formatCode>General</c:formatCode>
                <c:ptCount val="8"/>
                <c:pt idx="0">
                  <c:v>6.9400000000000003E-2</c:v>
                </c:pt>
                <c:pt idx="1">
                  <c:v>0.63580000000000003</c:v>
                </c:pt>
                <c:pt idx="2">
                  <c:v>0.36420000000000002</c:v>
                </c:pt>
                <c:pt idx="3">
                  <c:v>0.20810000000000001</c:v>
                </c:pt>
                <c:pt idx="4">
                  <c:v>3.4700000000000002E-2</c:v>
                </c:pt>
                <c:pt idx="5">
                  <c:v>0.15029999999999999</c:v>
                </c:pt>
                <c:pt idx="6">
                  <c:v>0.20810000000000001</c:v>
                </c:pt>
                <c:pt idx="7">
                  <c:v>0.1734</c:v>
                </c:pt>
              </c:numCache>
            </c:numRef>
          </c:val>
          <c:extLst>
            <c:ext xmlns:c16="http://schemas.microsoft.com/office/drawing/2014/chart" uri="{C3380CC4-5D6E-409C-BE32-E72D297353CC}">
              <c16:uniqueId val="{00000010-70F9-41CD-A173-950CDE4D33CF}"/>
            </c:ext>
          </c:extLst>
        </c:ser>
        <c:dLbls>
          <c:dLblPos val="inEnd"/>
          <c:showLegendKey val="0"/>
          <c:showVal val="1"/>
          <c:showCatName val="0"/>
          <c:showSerName val="0"/>
          <c:showPercent val="0"/>
          <c:showBubbleSize val="0"/>
        </c:dLbls>
        <c:gapWidth val="15"/>
        <c:axId val="2068027336"/>
        <c:axId val="2113994440"/>
      </c:barChart>
      <c:catAx>
        <c:axId val="2068027336"/>
        <c:scaling>
          <c:orientation val="maxMin"/>
        </c:scaling>
        <c:delete val="0"/>
        <c:axPos val="l"/>
        <c:numFmt formatCode="General" sourceLinked="0"/>
        <c:majorTickMark val="none"/>
        <c:minorTickMark val="none"/>
        <c:tickLblPos val="low"/>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600" b="0" i="0" u="none" strike="noStrike" kern="1200" cap="all" baseline="0">
                <a:solidFill>
                  <a:schemeClr val="dk1">
                    <a:lumMod val="75000"/>
                    <a:lumOff val="25000"/>
                  </a:schemeClr>
                </a:solidFill>
                <a:latin typeface="+mn-lt"/>
                <a:ea typeface="+mn-ea"/>
                <a:cs typeface="+mn-cs"/>
              </a:defRPr>
            </a:pPr>
            <a:endParaRPr lang="en-US"/>
          </a:p>
        </c:txPr>
        <c:crossAx val="2113994440"/>
        <c:crosses val="autoZero"/>
        <c:auto val="1"/>
        <c:lblAlgn val="ctr"/>
        <c:lblOffset val="100"/>
        <c:noMultiLvlLbl val="0"/>
      </c:catAx>
      <c:valAx>
        <c:axId val="2113994440"/>
        <c:scaling>
          <c:orientation val="minMax"/>
          <c:max val="1"/>
          <c:min val="0"/>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crossAx val="2068027336"/>
        <c:crosses val="max"/>
        <c:crossBetween val="between"/>
      </c:valAx>
      <c:spPr>
        <a:noFill/>
        <a:ln>
          <a:noFill/>
        </a:ln>
        <a:effectLst/>
      </c:spPr>
    </c:plotArea>
    <c:plotVisOnly val="1"/>
    <c:dispBlanksAs val="gap"/>
    <c:showDLblsOverMax val="1"/>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rot="0"/>
    <a:lstStyle/>
    <a:p>
      <a:pPr>
        <a:defRPr sz="16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strCache>
            </c:strRef>
          </c:tx>
          <c:spPr>
            <a:solidFill>
              <a:schemeClr val="accent2">
                <a:alpha val="84000"/>
              </a:schemeClr>
            </a:solidFill>
            <a:ln w="9525" cap="flat" cmpd="sng" algn="ctr">
              <a:solidFill>
                <a:schemeClr val="lt1">
                  <a:alpha val="50000"/>
                </a:schemeClr>
              </a:solidFill>
              <a:round/>
            </a:ln>
            <a:effectLst/>
          </c:spPr>
          <c:invertIfNegative val="0"/>
          <c:dPt>
            <c:idx val="0"/>
            <c:invertIfNegative val="0"/>
            <c:bubble3D val="0"/>
            <c:spPr>
              <a:solidFill>
                <a:schemeClr val="accent2">
                  <a:alpha val="84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DDD9-4FBD-953E-7A61082AD286}"/>
              </c:ext>
            </c:extLst>
          </c:dPt>
          <c:dPt>
            <c:idx val="1"/>
            <c:invertIfNegative val="0"/>
            <c:bubble3D val="0"/>
            <c:spPr>
              <a:solidFill>
                <a:schemeClr val="accent2">
                  <a:alpha val="84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3-DDD9-4FBD-953E-7A61082AD286}"/>
              </c:ext>
            </c:extLst>
          </c:dPt>
          <c:dPt>
            <c:idx val="2"/>
            <c:invertIfNegative val="0"/>
            <c:bubble3D val="0"/>
            <c:spPr>
              <a:solidFill>
                <a:schemeClr val="accent2">
                  <a:alpha val="84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5-DDD9-4FBD-953E-7A61082AD286}"/>
              </c:ext>
            </c:extLst>
          </c:dPt>
          <c:dPt>
            <c:idx val="3"/>
            <c:invertIfNegative val="0"/>
            <c:bubble3D val="0"/>
            <c:spPr>
              <a:solidFill>
                <a:schemeClr val="accent2">
                  <a:alpha val="84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7-DDD9-4FBD-953E-7A61082AD286}"/>
              </c:ext>
            </c:extLst>
          </c:dPt>
          <c:dPt>
            <c:idx val="4"/>
            <c:invertIfNegative val="0"/>
            <c:bubble3D val="0"/>
            <c:spPr>
              <a:solidFill>
                <a:schemeClr val="accent2">
                  <a:alpha val="84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9-DDD9-4FBD-953E-7A61082AD286}"/>
              </c:ext>
            </c:extLst>
          </c:dPt>
          <c:dPt>
            <c:idx val="5"/>
            <c:invertIfNegative val="0"/>
            <c:bubble3D val="0"/>
            <c:spPr>
              <a:solidFill>
                <a:schemeClr val="accent2">
                  <a:alpha val="84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B-DDD9-4FBD-953E-7A61082AD286}"/>
              </c:ext>
            </c:extLst>
          </c:dPt>
          <c:dLbls>
            <c:numFmt formatCode="0.00%" sourceLinked="0"/>
            <c:spPr>
              <a:solidFill>
                <a:srgbClr val="FF0000"/>
              </a:solid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Bible Study</c:v>
                </c:pt>
                <c:pt idx="1">
                  <c:v>Meal</c:v>
                </c:pt>
                <c:pt idx="2">
                  <c:v>Game Night</c:v>
                </c:pt>
                <c:pt idx="3">
                  <c:v>Friend Night</c:v>
                </c:pt>
                <c:pt idx="4">
                  <c:v>Sport Tourney</c:v>
                </c:pt>
                <c:pt idx="5">
                  <c:v>On going tourney</c:v>
                </c:pt>
              </c:strCache>
            </c:strRef>
          </c:cat>
          <c:val>
            <c:numRef>
              <c:f>Sheet1!$B$2:$B$7</c:f>
              <c:numCache>
                <c:formatCode>General</c:formatCode>
                <c:ptCount val="6"/>
                <c:pt idx="0">
                  <c:v>0.31430000000000002</c:v>
                </c:pt>
                <c:pt idx="1">
                  <c:v>0.35709999999999997</c:v>
                </c:pt>
                <c:pt idx="2">
                  <c:v>0.5</c:v>
                </c:pt>
                <c:pt idx="3">
                  <c:v>0.30709999999999998</c:v>
                </c:pt>
                <c:pt idx="4">
                  <c:v>0.35</c:v>
                </c:pt>
                <c:pt idx="5">
                  <c:v>8.5699999999999998E-2</c:v>
                </c:pt>
              </c:numCache>
            </c:numRef>
          </c:val>
          <c:extLst>
            <c:ext xmlns:c16="http://schemas.microsoft.com/office/drawing/2014/chart" uri="{C3380CC4-5D6E-409C-BE32-E72D297353CC}">
              <c16:uniqueId val="{0000000C-DDD9-4FBD-953E-7A61082AD286}"/>
            </c:ext>
          </c:extLst>
        </c:ser>
        <c:dLbls>
          <c:dLblPos val="inEnd"/>
          <c:showLegendKey val="0"/>
          <c:showVal val="1"/>
          <c:showCatName val="0"/>
          <c:showSerName val="0"/>
          <c:showPercent val="0"/>
          <c:showBubbleSize val="0"/>
        </c:dLbls>
        <c:gapWidth val="15"/>
        <c:axId val="2068027336"/>
        <c:axId val="2113994440"/>
      </c:barChart>
      <c:catAx>
        <c:axId val="2068027336"/>
        <c:scaling>
          <c:orientation val="maxMin"/>
        </c:scaling>
        <c:delete val="0"/>
        <c:axPos val="l"/>
        <c:numFmt formatCode="General" sourceLinked="0"/>
        <c:majorTickMark val="none"/>
        <c:minorTickMark val="none"/>
        <c:tickLblPos val="low"/>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2400" b="0" i="0" u="none" strike="noStrike" kern="1200" cap="all" baseline="0">
                <a:solidFill>
                  <a:schemeClr val="dk1">
                    <a:lumMod val="75000"/>
                    <a:lumOff val="25000"/>
                  </a:schemeClr>
                </a:solidFill>
                <a:latin typeface="+mn-lt"/>
                <a:ea typeface="+mn-ea"/>
                <a:cs typeface="+mn-cs"/>
              </a:defRPr>
            </a:pPr>
            <a:endParaRPr lang="en-US"/>
          </a:p>
        </c:txPr>
        <c:crossAx val="2113994440"/>
        <c:crosses val="autoZero"/>
        <c:auto val="1"/>
        <c:lblAlgn val="ctr"/>
        <c:lblOffset val="100"/>
        <c:noMultiLvlLbl val="0"/>
      </c:catAx>
      <c:valAx>
        <c:axId val="2113994440"/>
        <c:scaling>
          <c:orientation val="minMax"/>
          <c:max val="1"/>
          <c:min val="0"/>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2068027336"/>
        <c:crosses val="max"/>
        <c:crossBetween val="between"/>
      </c:valAx>
      <c:spPr>
        <a:noFill/>
        <a:ln>
          <a:noFill/>
        </a:ln>
        <a:effectLst/>
      </c:spPr>
    </c:plotArea>
    <c:plotVisOnly val="1"/>
    <c:dispBlanksAs val="gap"/>
    <c:showDLblsOverMax val="1"/>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 </c:v>
                </c:pt>
              </c:strCache>
            </c:strRef>
          </c:tx>
          <c:spPr>
            <a:solidFill>
              <a:schemeClr val="accent2">
                <a:alpha val="85000"/>
              </a:schemeClr>
            </a:solidFill>
            <a:ln w="9525" cap="flat" cmpd="sng" algn="ctr">
              <a:solidFill>
                <a:schemeClr val="lt1">
                  <a:alpha val="50000"/>
                </a:schemeClr>
              </a:solidFill>
              <a:round/>
            </a:ln>
            <a:effectLst/>
          </c:spPr>
          <c:invertIfNegative val="0"/>
          <c:dPt>
            <c:idx val="0"/>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CFCD-48F0-8195-05A5A46CD667}"/>
              </c:ext>
            </c:extLst>
          </c:dPt>
          <c:dPt>
            <c:idx val="1"/>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3-CFCD-48F0-8195-05A5A46CD667}"/>
              </c:ext>
            </c:extLst>
          </c:dPt>
          <c:dPt>
            <c:idx val="2"/>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5-CFCD-48F0-8195-05A5A46CD667}"/>
              </c:ext>
            </c:extLst>
          </c:dPt>
          <c:dPt>
            <c:idx val="3"/>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7-CFCD-48F0-8195-05A5A46CD667}"/>
              </c:ext>
            </c:extLst>
          </c:dPt>
          <c:dPt>
            <c:idx val="4"/>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9-CFCD-48F0-8195-05A5A46CD667}"/>
              </c:ext>
            </c:extLst>
          </c:dPt>
          <c:dPt>
            <c:idx val="5"/>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B-CFCD-48F0-8195-05A5A46CD667}"/>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lt1"/>
                    </a:solidFill>
                    <a:highlight>
                      <a:srgbClr val="FF0000"/>
                    </a:highlight>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Q4 -01 - Youth Worship</c:v>
                </c:pt>
                <c:pt idx="1">
                  <c:v>Q4 -02 - Community Project</c:v>
                </c:pt>
                <c:pt idx="2">
                  <c:v>Q4 -03 = Church Project</c:v>
                </c:pt>
                <c:pt idx="3">
                  <c:v>Q4 -04 - Outdoor Activity</c:v>
                </c:pt>
                <c:pt idx="4">
                  <c:v>Q4 -05 - Themed Dinner</c:v>
                </c:pt>
                <c:pt idx="5">
                  <c:v>Q4 -06 - Mission Trip</c:v>
                </c:pt>
              </c:strCache>
            </c:strRef>
          </c:cat>
          <c:val>
            <c:numRef>
              <c:f>Sheet1!$B$2:$B$7</c:f>
              <c:numCache>
                <c:formatCode>0.00%</c:formatCode>
                <c:ptCount val="6"/>
                <c:pt idx="0">
                  <c:v>0.29289999999999999</c:v>
                </c:pt>
                <c:pt idx="1">
                  <c:v>0.21429999999999999</c:v>
                </c:pt>
                <c:pt idx="2">
                  <c:v>0.17860000000000001</c:v>
                </c:pt>
                <c:pt idx="3">
                  <c:v>0.53569999999999995</c:v>
                </c:pt>
                <c:pt idx="4">
                  <c:v>0.28570000000000001</c:v>
                </c:pt>
                <c:pt idx="5">
                  <c:v>0.39290000000000003</c:v>
                </c:pt>
              </c:numCache>
            </c:numRef>
          </c:val>
          <c:extLst>
            <c:ext xmlns:c16="http://schemas.microsoft.com/office/drawing/2014/chart" uri="{C3380CC4-5D6E-409C-BE32-E72D297353CC}">
              <c16:uniqueId val="{0000000C-CFCD-48F0-8195-05A5A46CD667}"/>
            </c:ext>
          </c:extLst>
        </c:ser>
        <c:dLbls>
          <c:dLblPos val="inEnd"/>
          <c:showLegendKey val="0"/>
          <c:showVal val="1"/>
          <c:showCatName val="0"/>
          <c:showSerName val="0"/>
          <c:showPercent val="0"/>
          <c:showBubbleSize val="0"/>
        </c:dLbls>
        <c:gapWidth val="15"/>
        <c:axId val="2068027336"/>
        <c:axId val="2113994440"/>
      </c:barChart>
      <c:catAx>
        <c:axId val="2068027336"/>
        <c:scaling>
          <c:orientation val="maxMin"/>
        </c:scaling>
        <c:delete val="0"/>
        <c:axPos val="l"/>
        <c:numFmt formatCode="General" sourceLinked="0"/>
        <c:majorTickMark val="none"/>
        <c:minorTickMark val="none"/>
        <c:tickLblPos val="low"/>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2400" b="0" i="0" u="none" strike="noStrike" kern="1200" cap="all" baseline="0">
                <a:solidFill>
                  <a:schemeClr val="dk1">
                    <a:lumMod val="75000"/>
                    <a:lumOff val="25000"/>
                  </a:schemeClr>
                </a:solidFill>
                <a:latin typeface="+mn-lt"/>
                <a:ea typeface="+mn-ea"/>
                <a:cs typeface="+mn-cs"/>
              </a:defRPr>
            </a:pPr>
            <a:endParaRPr lang="en-US"/>
          </a:p>
        </c:txPr>
        <c:crossAx val="2113994440"/>
        <c:crosses val="autoZero"/>
        <c:auto val="1"/>
        <c:lblAlgn val="ctr"/>
        <c:lblOffset val="100"/>
        <c:noMultiLvlLbl val="0"/>
      </c:catAx>
      <c:valAx>
        <c:axId val="2113994440"/>
        <c:scaling>
          <c:orientation val="minMax"/>
          <c:max val="1"/>
          <c:min val="0"/>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2068027336"/>
        <c:crosses val="max"/>
        <c:crossBetween val="between"/>
      </c:valAx>
      <c:spPr>
        <a:noFill/>
        <a:ln>
          <a:noFill/>
        </a:ln>
        <a:effectLst/>
      </c:spPr>
    </c:plotArea>
    <c:plotVisOnly val="1"/>
    <c:dispBlanksAs val="gap"/>
    <c:showDLblsOverMax val="1"/>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strCache>
            </c:strRef>
          </c:tx>
          <c:spPr>
            <a:solidFill>
              <a:schemeClr val="accent2">
                <a:alpha val="85000"/>
              </a:schemeClr>
            </a:solidFill>
            <a:ln w="9525" cap="flat" cmpd="sng" algn="ctr">
              <a:solidFill>
                <a:schemeClr val="lt1">
                  <a:alpha val="50000"/>
                </a:schemeClr>
              </a:solidFill>
              <a:round/>
            </a:ln>
            <a:effectLst/>
          </c:spPr>
          <c:invertIfNegative val="0"/>
          <c:dPt>
            <c:idx val="0"/>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4A03-4B2D-9AF2-76DD0690CA37}"/>
              </c:ext>
            </c:extLst>
          </c:dPt>
          <c:dPt>
            <c:idx val="1"/>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3-4A03-4B2D-9AF2-76DD0690CA37}"/>
              </c:ext>
            </c:extLst>
          </c:dPt>
          <c:dPt>
            <c:idx val="2"/>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5-4A03-4B2D-9AF2-76DD0690CA37}"/>
              </c:ext>
            </c:extLst>
          </c:dPt>
          <c:dPt>
            <c:idx val="3"/>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7-4A03-4B2D-9AF2-76DD0690CA37}"/>
              </c:ext>
            </c:extLst>
          </c:dPt>
          <c:dPt>
            <c:idx val="4"/>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9-4A03-4B2D-9AF2-76DD0690CA37}"/>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highlight>
                      <a:srgbClr val="FF0000"/>
                    </a:highlight>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Q5 -01 Gift Assessment</c:v>
                </c:pt>
                <c:pt idx="1">
                  <c:v>Q5 -02 - Personality Activities</c:v>
                </c:pt>
                <c:pt idx="2">
                  <c:v>Q5 -03 - Career Discussions</c:v>
                </c:pt>
                <c:pt idx="3">
                  <c:v>Q5 -04 Personal Development</c:v>
                </c:pt>
                <c:pt idx="4">
                  <c:v>05 -05 Life Skills</c:v>
                </c:pt>
              </c:strCache>
            </c:strRef>
          </c:cat>
          <c:val>
            <c:numRef>
              <c:f>Sheet1!$B$2:$B$6</c:f>
              <c:numCache>
                <c:formatCode>General</c:formatCode>
                <c:ptCount val="5"/>
                <c:pt idx="0">
                  <c:v>0.20710000000000001</c:v>
                </c:pt>
                <c:pt idx="1">
                  <c:v>0.32140000000000002</c:v>
                </c:pt>
                <c:pt idx="2">
                  <c:v>0.47860000000000003</c:v>
                </c:pt>
                <c:pt idx="3">
                  <c:v>0.39290000000000003</c:v>
                </c:pt>
                <c:pt idx="4">
                  <c:v>0.47860000000000003</c:v>
                </c:pt>
              </c:numCache>
            </c:numRef>
          </c:val>
          <c:extLst>
            <c:ext xmlns:c16="http://schemas.microsoft.com/office/drawing/2014/chart" uri="{C3380CC4-5D6E-409C-BE32-E72D297353CC}">
              <c16:uniqueId val="{0000000A-4A03-4B2D-9AF2-76DD0690CA37}"/>
            </c:ext>
          </c:extLst>
        </c:ser>
        <c:dLbls>
          <c:dLblPos val="inEnd"/>
          <c:showLegendKey val="0"/>
          <c:showVal val="1"/>
          <c:showCatName val="0"/>
          <c:showSerName val="0"/>
          <c:showPercent val="0"/>
          <c:showBubbleSize val="0"/>
        </c:dLbls>
        <c:gapWidth val="15"/>
        <c:axId val="2068027336"/>
        <c:axId val="2113994440"/>
      </c:barChart>
      <c:catAx>
        <c:axId val="2068027336"/>
        <c:scaling>
          <c:orientation val="maxMin"/>
        </c:scaling>
        <c:delete val="0"/>
        <c:axPos val="l"/>
        <c:numFmt formatCode="General" sourceLinked="0"/>
        <c:majorTickMark val="none"/>
        <c:minorTickMark val="none"/>
        <c:tickLblPos val="low"/>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2400" b="0" i="0" u="none" strike="noStrike" kern="1200" cap="all" baseline="0">
                <a:solidFill>
                  <a:schemeClr val="dk1">
                    <a:lumMod val="75000"/>
                    <a:lumOff val="25000"/>
                  </a:schemeClr>
                </a:solidFill>
                <a:latin typeface="+mn-lt"/>
                <a:ea typeface="+mn-ea"/>
                <a:cs typeface="+mn-cs"/>
              </a:defRPr>
            </a:pPr>
            <a:endParaRPr lang="en-US"/>
          </a:p>
        </c:txPr>
        <c:crossAx val="2113994440"/>
        <c:crosses val="autoZero"/>
        <c:auto val="1"/>
        <c:lblAlgn val="ctr"/>
        <c:lblOffset val="100"/>
        <c:noMultiLvlLbl val="0"/>
      </c:catAx>
      <c:valAx>
        <c:axId val="2113994440"/>
        <c:scaling>
          <c:orientation val="minMax"/>
          <c:max val="1"/>
          <c:min val="0"/>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2068027336"/>
        <c:crosses val="max"/>
        <c:crossBetween val="between"/>
      </c:valAx>
      <c:spPr>
        <a:noFill/>
        <a:ln>
          <a:noFill/>
        </a:ln>
        <a:effectLst/>
      </c:spPr>
    </c:plotArea>
    <c:plotVisOnly val="1"/>
    <c:dispBlanksAs val="gap"/>
    <c:showDLblsOverMax val="1"/>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1"/>
          <c:order val="0"/>
          <c:tx>
            <c:strRef>
              <c:f>Sheet1!$D$1</c:f>
              <c:strCache>
                <c:ptCount val="1"/>
              </c:strCache>
            </c:strRef>
          </c:tx>
          <c:spPr>
            <a:solidFill>
              <a:schemeClr val="accent3"/>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lt1"/>
                    </a:solidFill>
                    <a:highlight>
                      <a:srgbClr val="FF0000"/>
                    </a:highlight>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4"/>
                <c:pt idx="0">
                  <c:v>Quite active</c:v>
                </c:pt>
                <c:pt idx="1">
                  <c:v>Somewhat active</c:v>
                </c:pt>
                <c:pt idx="2">
                  <c:v>I have not been active at all</c:v>
                </c:pt>
                <c:pt idx="3">
                  <c:v>Our church does not offer any activities for young adults</c:v>
                </c:pt>
              </c:strCache>
            </c:strRef>
          </c:cat>
          <c:val>
            <c:numRef>
              <c:f>Sheet1!$D$2:$D$5</c:f>
              <c:numCache>
                <c:formatCode>0.0%</c:formatCode>
                <c:ptCount val="4"/>
                <c:pt idx="0">
                  <c:v>0.41070000000000001</c:v>
                </c:pt>
                <c:pt idx="1">
                  <c:v>0.42859999999999998</c:v>
                </c:pt>
                <c:pt idx="2">
                  <c:v>0.16070000000000001</c:v>
                </c:pt>
              </c:numCache>
            </c:numRef>
          </c:val>
          <c:extLst>
            <c:ext xmlns:c16="http://schemas.microsoft.com/office/drawing/2014/chart" uri="{C3380CC4-5D6E-409C-BE32-E72D297353CC}">
              <c16:uniqueId val="{00000001-9955-4CAB-9034-EADA5C7A4D04}"/>
            </c:ext>
          </c:extLst>
        </c:ser>
        <c:dLbls>
          <c:dLblPos val="inEnd"/>
          <c:showLegendKey val="0"/>
          <c:showVal val="1"/>
          <c:showCatName val="0"/>
          <c:showSerName val="0"/>
          <c:showPercent val="0"/>
          <c:showBubbleSize val="0"/>
        </c:dLbls>
        <c:gapWidth val="65"/>
        <c:axId val="2068027336"/>
        <c:axId val="2113994440"/>
      </c:barChart>
      <c:catAx>
        <c:axId val="2068027336"/>
        <c:scaling>
          <c:orientation val="maxMin"/>
        </c:scaling>
        <c:delete val="0"/>
        <c:axPos val="l"/>
        <c:numFmt formatCode="General" sourceLinked="0"/>
        <c:majorTickMark val="none"/>
        <c:minorTickMark val="none"/>
        <c:tickLblPos val="low"/>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800" b="0" i="0" u="none" strike="noStrike" kern="1200" cap="all" baseline="0">
                <a:solidFill>
                  <a:schemeClr val="dk1">
                    <a:lumMod val="75000"/>
                    <a:lumOff val="25000"/>
                  </a:schemeClr>
                </a:solidFill>
                <a:latin typeface="+mn-lt"/>
                <a:ea typeface="+mn-ea"/>
                <a:cs typeface="+mn-cs"/>
              </a:defRPr>
            </a:pPr>
            <a:endParaRPr lang="en-US"/>
          </a:p>
        </c:txPr>
        <c:crossAx val="2113994440"/>
        <c:crosses val="autoZero"/>
        <c:auto val="1"/>
        <c:lblAlgn val="ctr"/>
        <c:lblOffset val="100"/>
        <c:noMultiLvlLbl val="0"/>
      </c:catAx>
      <c:valAx>
        <c:axId val="2113994440"/>
        <c:scaling>
          <c:orientation val="minMax"/>
          <c:max val="1"/>
          <c:min val="0"/>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2068027336"/>
        <c:crosses val="max"/>
        <c:crossBetween val="between"/>
      </c:valAx>
      <c:spPr>
        <a:noFill/>
        <a:ln>
          <a:noFill/>
        </a:ln>
        <a:effectLst/>
      </c:spPr>
    </c:plotArea>
    <c:plotVisOnly val="1"/>
    <c:dispBlanksAs val="gap"/>
    <c:showDLblsOverMax val="1"/>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withinLinear" id="15">
  <a:schemeClr val="accent2"/>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7231"/>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idx="1"/>
          </p:nvPr>
        </p:nvSpPr>
        <p:spPr>
          <a:xfrm>
            <a:off x="3979930" y="0"/>
            <a:ext cx="3044719" cy="467231"/>
          </a:xfrm>
          <a:prstGeom prst="rect">
            <a:avLst/>
          </a:prstGeom>
        </p:spPr>
        <p:txBody>
          <a:bodyPr vert="horz" lIns="93360" tIns="46680" rIns="93360" bIns="46680" rtlCol="0"/>
          <a:lstStyle>
            <a:lvl1pPr algn="r">
              <a:defRPr sz="1200"/>
            </a:lvl1pPr>
          </a:lstStyle>
          <a:p>
            <a:fld id="{99B0F0D7-E7D9-4B73-8633-3B0B7008F36C}" type="datetimeFigureOut">
              <a:rPr lang="en-US" smtClean="0"/>
              <a:t>1/28/2026</a:t>
            </a:fld>
            <a:endParaRPr lang="en-US"/>
          </a:p>
        </p:txBody>
      </p:sp>
      <p:sp>
        <p:nvSpPr>
          <p:cNvPr id="4" name="Slide Image Placeholder 3"/>
          <p:cNvSpPr>
            <a:spLocks noGrp="1" noRot="1" noChangeAspect="1"/>
          </p:cNvSpPr>
          <p:nvPr>
            <p:ph type="sldImg" idx="2"/>
          </p:nvPr>
        </p:nvSpPr>
        <p:spPr>
          <a:xfrm>
            <a:off x="719138" y="1163638"/>
            <a:ext cx="5588000" cy="3143250"/>
          </a:xfrm>
          <a:prstGeom prst="rect">
            <a:avLst/>
          </a:prstGeom>
          <a:noFill/>
          <a:ln w="12700">
            <a:solidFill>
              <a:prstClr val="black"/>
            </a:solidFill>
          </a:ln>
        </p:spPr>
        <p:txBody>
          <a:bodyPr vert="horz" lIns="93360" tIns="46680" rIns="93360" bIns="46680" rtlCol="0" anchor="ctr"/>
          <a:lstStyle/>
          <a:p>
            <a:endParaRPr lang="en-US"/>
          </a:p>
        </p:txBody>
      </p:sp>
      <p:sp>
        <p:nvSpPr>
          <p:cNvPr id="5" name="Notes Placeholder 4"/>
          <p:cNvSpPr>
            <a:spLocks noGrp="1"/>
          </p:cNvSpPr>
          <p:nvPr>
            <p:ph type="body" sz="quarter" idx="3"/>
          </p:nvPr>
        </p:nvSpPr>
        <p:spPr>
          <a:xfrm>
            <a:off x="702628" y="4481532"/>
            <a:ext cx="5621020" cy="3666708"/>
          </a:xfrm>
          <a:prstGeom prst="rect">
            <a:avLst/>
          </a:prstGeom>
        </p:spPr>
        <p:txBody>
          <a:bodyPr vert="horz" lIns="93360" tIns="46680" rIns="93360" bIns="4668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6"/>
            <a:ext cx="3044719" cy="467230"/>
          </a:xfrm>
          <a:prstGeom prst="rect">
            <a:avLst/>
          </a:prstGeom>
        </p:spPr>
        <p:txBody>
          <a:bodyPr vert="horz" lIns="93360" tIns="46680" rIns="93360" bIns="46680"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6"/>
            <a:ext cx="3044719" cy="467230"/>
          </a:xfrm>
          <a:prstGeom prst="rect">
            <a:avLst/>
          </a:prstGeom>
        </p:spPr>
        <p:txBody>
          <a:bodyPr vert="horz" lIns="93360" tIns="46680" rIns="93360" bIns="46680" rtlCol="0" anchor="b"/>
          <a:lstStyle>
            <a:lvl1pPr algn="r">
              <a:defRPr sz="1200"/>
            </a:lvl1pPr>
          </a:lstStyle>
          <a:p>
            <a:fld id="{98CCDC5A-A25B-410A-961B-3380B2AE98BD}" type="slidenum">
              <a:rPr lang="en-US" smtClean="0"/>
              <a:t>‹#›</a:t>
            </a:fld>
            <a:endParaRPr lang="en-US"/>
          </a:p>
        </p:txBody>
      </p:sp>
    </p:spTree>
    <p:extLst>
      <p:ext uri="{BB962C8B-B14F-4D97-AF65-F5344CB8AC3E}">
        <p14:creationId xmlns:p14="http://schemas.microsoft.com/office/powerpoint/2010/main" val="1806062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research project was comprised of eight national studies, including interviews with teenagers, young adults, parents, youth pastors, and senior pastors. The study of young adults focused on those who were regular churchgoers Christian church during their teen years and explored their reasons for disconnection from church life after age 15.</a:t>
            </a:r>
          </a:p>
          <a:p>
            <a:r>
              <a:rPr lang="en-US" dirty="0"/>
              <a:t>No single reason dominated the break-up between church and young adults. Instead, a variety of reasons emerged. Overall, the research uncovered six significant themes why nearly three out of every five young Christians (59%) disconnect either permanently or for an extended period of time from church life after age 15.</a:t>
            </a:r>
          </a:p>
          <a:p>
            <a:endParaRPr lang="en-US" dirty="0"/>
          </a:p>
        </p:txBody>
      </p:sp>
      <p:sp>
        <p:nvSpPr>
          <p:cNvPr id="4" name="Slide Number Placeholder 3"/>
          <p:cNvSpPr>
            <a:spLocks noGrp="1"/>
          </p:cNvSpPr>
          <p:nvPr>
            <p:ph type="sldNum" sz="quarter" idx="5"/>
          </p:nvPr>
        </p:nvSpPr>
        <p:spPr/>
        <p:txBody>
          <a:bodyPr/>
          <a:lstStyle/>
          <a:p>
            <a:fld id="{98CCDC5A-A25B-410A-961B-3380B2AE98BD}" type="slidenum">
              <a:rPr lang="en-US" smtClean="0"/>
              <a:t>5</a:t>
            </a:fld>
            <a:endParaRPr lang="en-US"/>
          </a:p>
        </p:txBody>
      </p:sp>
    </p:spTree>
    <p:extLst>
      <p:ext uri="{BB962C8B-B14F-4D97-AF65-F5344CB8AC3E}">
        <p14:creationId xmlns:p14="http://schemas.microsoft.com/office/powerpoint/2010/main" val="2835829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research project was comprised of eight national studies, including interviews with teenagers, young adults, parents, youth pastors, and senior pastors. The study of young adults focused on those who were regular churchgoers Christian church during their teen years and explored their reasons for disconnection from church life after age 15.</a:t>
            </a:r>
          </a:p>
          <a:p>
            <a:r>
              <a:rPr lang="en-US" dirty="0"/>
              <a:t>No single reason dominated the break-up between church and young adults. Instead, a variety of reasons emerged. Overall, the research uncovered six significant themes why nearly three out of every five young Christians (59%) disconnect either permanently or for an extended period of time from church life after age 15.</a:t>
            </a:r>
          </a:p>
          <a:p>
            <a:endParaRPr lang="en-US" dirty="0"/>
          </a:p>
        </p:txBody>
      </p:sp>
      <p:sp>
        <p:nvSpPr>
          <p:cNvPr id="4" name="Slide Number Placeholder 3"/>
          <p:cNvSpPr>
            <a:spLocks noGrp="1"/>
          </p:cNvSpPr>
          <p:nvPr>
            <p:ph type="sldNum" sz="quarter" idx="5"/>
          </p:nvPr>
        </p:nvSpPr>
        <p:spPr/>
        <p:txBody>
          <a:bodyPr/>
          <a:lstStyle/>
          <a:p>
            <a:fld id="{98CCDC5A-A25B-410A-961B-3380B2AE98BD}" type="slidenum">
              <a:rPr lang="en-US" smtClean="0"/>
              <a:t>6</a:t>
            </a:fld>
            <a:endParaRPr lang="en-US"/>
          </a:p>
        </p:txBody>
      </p:sp>
    </p:spTree>
    <p:extLst>
      <p:ext uri="{BB962C8B-B14F-4D97-AF65-F5344CB8AC3E}">
        <p14:creationId xmlns:p14="http://schemas.microsoft.com/office/powerpoint/2010/main" val="667343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research project was comprised of eight national studies, including interviews with teenagers, young adults, parents, youth pastors, and senior pastors. The study of young adults focused on those who were regular churchgoers Christian church during their teen years and explored their reasons for disconnection from church life after age 15.</a:t>
            </a:r>
          </a:p>
          <a:p>
            <a:r>
              <a:rPr lang="en-US" dirty="0"/>
              <a:t>No single reason dominated the break-up between church and young adults. Instead, a variety of reasons emerged. Overall, the research uncovered six significant themes why nearly three out of every five young Christians (59%) disconnect either permanently or for an extended period of time from church life after age 15.</a:t>
            </a:r>
          </a:p>
          <a:p>
            <a:endParaRPr lang="en-US" dirty="0"/>
          </a:p>
        </p:txBody>
      </p:sp>
      <p:sp>
        <p:nvSpPr>
          <p:cNvPr id="4" name="Slide Number Placeholder 3"/>
          <p:cNvSpPr>
            <a:spLocks noGrp="1"/>
          </p:cNvSpPr>
          <p:nvPr>
            <p:ph type="sldNum" sz="quarter" idx="5"/>
          </p:nvPr>
        </p:nvSpPr>
        <p:spPr/>
        <p:txBody>
          <a:bodyPr/>
          <a:lstStyle/>
          <a:p>
            <a:fld id="{98CCDC5A-A25B-410A-961B-3380B2AE98BD}" type="slidenum">
              <a:rPr lang="en-US" smtClean="0"/>
              <a:t>7</a:t>
            </a:fld>
            <a:endParaRPr lang="en-US"/>
          </a:p>
        </p:txBody>
      </p:sp>
    </p:spTree>
    <p:extLst>
      <p:ext uri="{BB962C8B-B14F-4D97-AF65-F5344CB8AC3E}">
        <p14:creationId xmlns:p14="http://schemas.microsoft.com/office/powerpoint/2010/main" val="192954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1/28/2026</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1/28/2026</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1/28/2026</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3515" y="107528"/>
            <a:ext cx="10972800" cy="731617"/>
          </a:xfrm>
        </p:spPr>
        <p:txBody>
          <a:bodyPr/>
          <a:lstStyle>
            <a:lvl1pPr>
              <a:defRPr/>
            </a:lvl1pPr>
          </a:lstStyle>
          <a:p>
            <a:r>
              <a:rPr lang="en-US" dirty="0"/>
              <a:t>Master title style (only changes made to the parent slide will be reflected in the app)</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
        <p:nvSpPr>
          <p:cNvPr id="8" name="Content Placeholder 7">
            <a:extLst>
              <a:ext uri="{FF2B5EF4-FFF2-40B4-BE49-F238E27FC236}">
                <a16:creationId xmlns:a16="http://schemas.microsoft.com/office/drawing/2014/main" id="{8252A03B-2D42-4DAE-8460-CF96145A8DF0}"/>
              </a:ext>
            </a:extLst>
          </p:cNvPr>
          <p:cNvSpPr>
            <a:spLocks noGrp="1"/>
          </p:cNvSpPr>
          <p:nvPr>
            <p:ph sz="quarter" idx="13" hasCustomPrompt="1"/>
          </p:nvPr>
        </p:nvSpPr>
        <p:spPr>
          <a:xfrm>
            <a:off x="153515" y="1340107"/>
            <a:ext cx="10972800" cy="4758684"/>
          </a:xfrm>
        </p:spPr>
        <p:txBody>
          <a:bodyPr/>
          <a:lstStyle>
            <a:lvl1pPr>
              <a:defRPr sz="1867">
                <a:solidFill>
                  <a:schemeClr val="tx1"/>
                </a:solidFill>
              </a:defRPr>
            </a:lvl1pPr>
            <a:lvl2pPr>
              <a:defRPr sz="1867">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67">
                <a:latin typeface="Arial" panose="020B0604020202020204" pitchFamily="34" charset="0"/>
                <a:cs typeface="Arial" panose="020B0604020202020204" pitchFamily="34" charset="0"/>
              </a:defRPr>
            </a:lvl4pPr>
            <a:lvl5pPr>
              <a:defRPr sz="1467">
                <a:latin typeface="Arial" panose="020B0604020202020204" pitchFamily="34" charset="0"/>
                <a:cs typeface="Arial" panose="020B0604020202020204" pitchFamily="34" charset="0"/>
              </a:defRPr>
            </a:lvl5pPr>
          </a:lstStyle>
          <a:p>
            <a:pPr lvl="0"/>
            <a:r>
              <a:rPr lang="en-US" dirty="0"/>
              <a:t>Master text style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FCB14CF1-AB9B-4870-9E5C-AD8F31C7FF68}"/>
              </a:ext>
            </a:extLst>
          </p:cNvPr>
          <p:cNvSpPr>
            <a:spLocks noGrp="1"/>
          </p:cNvSpPr>
          <p:nvPr>
            <p:ph type="body" sz="quarter" idx="14" hasCustomPrompt="1"/>
          </p:nvPr>
        </p:nvSpPr>
        <p:spPr>
          <a:xfrm>
            <a:off x="164429" y="836559"/>
            <a:ext cx="10972800" cy="319617"/>
          </a:xfrm>
        </p:spPr>
        <p:txBody>
          <a:bodyPr/>
          <a:lstStyle>
            <a:lvl1pPr>
              <a:defRPr/>
            </a:lvl1pPr>
          </a:lstStyle>
          <a:p>
            <a:pPr lvl="0"/>
            <a:r>
              <a:rPr lang="en-US" dirty="0"/>
              <a:t>Master text style</a:t>
            </a:r>
            <a:endParaRPr lang="en-GB" dirty="0"/>
          </a:p>
        </p:txBody>
      </p:sp>
      <p:sp>
        <p:nvSpPr>
          <p:cNvPr id="7" name="Footer Placeholder 3">
            <a:extLst>
              <a:ext uri="{FF2B5EF4-FFF2-40B4-BE49-F238E27FC236}">
                <a16:creationId xmlns:a16="http://schemas.microsoft.com/office/drawing/2014/main" id="{E39551A5-770E-3978-ED85-9963EA081996}"/>
              </a:ext>
            </a:extLst>
          </p:cNvPr>
          <p:cNvSpPr>
            <a:spLocks noGrp="1"/>
          </p:cNvSpPr>
          <p:nvPr>
            <p:ph type="ftr" sz="quarter" idx="3"/>
          </p:nvPr>
        </p:nvSpPr>
        <p:spPr>
          <a:xfrm>
            <a:off x="2743200" y="6415823"/>
            <a:ext cx="8452499" cy="366183"/>
          </a:xfrm>
          <a:prstGeom prst="rect">
            <a:avLst/>
          </a:prstGeom>
        </p:spPr>
        <p:txBody>
          <a:bodyPr vert="horz" lIns="91440" tIns="45720" rIns="91440" bIns="45720" rtlCol="0" anchor="ctr"/>
          <a:lstStyle>
            <a:lvl1pPr algn="l">
              <a:defRPr sz="1400">
                <a:solidFill>
                  <a:schemeClr val="tx1">
                    <a:tint val="75000"/>
                  </a:schemeClr>
                </a:solidFill>
              </a:defRPr>
            </a:lvl1pPr>
          </a:lstStyle>
          <a:p>
            <a:endParaRPr lang="en-US" dirty="0"/>
          </a:p>
        </p:txBody>
      </p:sp>
      <p:sp>
        <p:nvSpPr>
          <p:cNvPr id="9" name="Subtitle 1">
            <a:extLst>
              <a:ext uri="{FF2B5EF4-FFF2-40B4-BE49-F238E27FC236}">
                <a16:creationId xmlns:a16="http://schemas.microsoft.com/office/drawing/2014/main" id="{598A6424-24D4-9A7A-503B-1810D9718646}"/>
              </a:ext>
            </a:extLst>
          </p:cNvPr>
          <p:cNvSpPr txBox="1">
            <a:spLocks/>
          </p:cNvSpPr>
          <p:nvPr userDrawn="1"/>
        </p:nvSpPr>
        <p:spPr>
          <a:xfrm>
            <a:off x="58814" y="6507727"/>
            <a:ext cx="1400847" cy="213603"/>
          </a:xfrm>
          <a:prstGeom prst="rect">
            <a:avLst/>
          </a:prstGeom>
        </p:spPr>
        <p:txBody>
          <a:bodyPr vert="horz" lIns="121920" tIns="60960" rIns="121920" bIns="6096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067" dirty="0">
                <a:solidFill>
                  <a:srgbClr val="7C878E"/>
                </a:solidFill>
                <a:latin typeface="Helvetica Neue"/>
                <a:cs typeface="Helvetica Neue"/>
              </a:rPr>
              <a:t>Powered by</a:t>
            </a:r>
          </a:p>
        </p:txBody>
      </p:sp>
      <p:pic>
        <p:nvPicPr>
          <p:cNvPr id="10" name="Picture 9">
            <a:extLst>
              <a:ext uri="{FF2B5EF4-FFF2-40B4-BE49-F238E27FC236}">
                <a16:creationId xmlns:a16="http://schemas.microsoft.com/office/drawing/2014/main" id="{E8D6880F-98FC-C70E-7434-35DAC835CC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147" y="6447989"/>
            <a:ext cx="1618312" cy="394160"/>
          </a:xfrm>
          <a:prstGeom prst="rect">
            <a:avLst/>
          </a:prstGeom>
        </p:spPr>
      </p:pic>
    </p:spTree>
    <p:extLst>
      <p:ext uri="{BB962C8B-B14F-4D97-AF65-F5344CB8AC3E}">
        <p14:creationId xmlns:p14="http://schemas.microsoft.com/office/powerpoint/2010/main" val="388987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1/28/2026</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1/28/2026</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1/28/2026</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1/28/2026</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1/28/2026</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1/28/2026</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1/28/2026</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1/28/2026</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1/28/2026</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 id="2147483750" r:id="rId12"/>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26EEF6-A0D8-D6C3-FCE8-95994F149110}"/>
              </a:ext>
            </a:extLst>
          </p:cNvPr>
          <p:cNvPicPr>
            <a:picLocks noChangeAspect="1"/>
          </p:cNvPicPr>
          <p:nvPr/>
        </p:nvPicPr>
        <p:blipFill>
          <a:blip r:embed="rId2"/>
          <a:stretch>
            <a:fillRect/>
          </a:stretch>
        </p:blipFill>
        <p:spPr>
          <a:xfrm>
            <a:off x="9012805" y="448236"/>
            <a:ext cx="2714977" cy="2718959"/>
          </a:xfrm>
          <a:prstGeom prst="rect">
            <a:avLst/>
          </a:prstGeom>
        </p:spPr>
      </p:pic>
      <p:sp>
        <p:nvSpPr>
          <p:cNvPr id="2" name="Title 1">
            <a:extLst>
              <a:ext uri="{FF2B5EF4-FFF2-40B4-BE49-F238E27FC236}">
                <a16:creationId xmlns:a16="http://schemas.microsoft.com/office/drawing/2014/main" id="{78FD68DA-43BA-4508-8DE2-BA9BB7B2FA5B}"/>
              </a:ext>
            </a:extLst>
          </p:cNvPr>
          <p:cNvSpPr>
            <a:spLocks noGrp="1"/>
          </p:cNvSpPr>
          <p:nvPr>
            <p:ph type="title"/>
          </p:nvPr>
        </p:nvSpPr>
        <p:spPr>
          <a:xfrm>
            <a:off x="0" y="4480560"/>
            <a:ext cx="12192000" cy="1929204"/>
          </a:xfrm>
        </p:spPr>
        <p:txBody>
          <a:bodyPr anchor="ctr">
            <a:normAutofit/>
          </a:bodyPr>
          <a:lstStyle/>
          <a:p>
            <a:pPr algn="ctr"/>
            <a:r>
              <a:rPr lang="en-US" sz="6600" dirty="0">
                <a:solidFill>
                  <a:schemeClr val="accent3"/>
                </a:solidFill>
              </a:rPr>
              <a:t>That’s what THEY said…..</a:t>
            </a:r>
            <a:br>
              <a:rPr lang="en-US" sz="6600" dirty="0">
                <a:solidFill>
                  <a:schemeClr val="accent3"/>
                </a:solidFill>
              </a:rPr>
            </a:br>
            <a:r>
              <a:rPr lang="en-US" sz="3200" dirty="0">
                <a:solidFill>
                  <a:schemeClr val="accent3"/>
                </a:solidFill>
              </a:rPr>
              <a:t>Hearing it straight from today’s youth</a:t>
            </a:r>
            <a:endParaRPr lang="en-US" sz="6600" dirty="0">
              <a:solidFill>
                <a:schemeClr val="accent3"/>
              </a:solidFill>
            </a:endParaRPr>
          </a:p>
        </p:txBody>
      </p:sp>
      <p:sp>
        <p:nvSpPr>
          <p:cNvPr id="3" name="Subtitle 2">
            <a:extLst>
              <a:ext uri="{FF2B5EF4-FFF2-40B4-BE49-F238E27FC236}">
                <a16:creationId xmlns:a16="http://schemas.microsoft.com/office/drawing/2014/main" id="{A8E9CFF2-3777-4FF4-A759-8491175B0B7C}"/>
              </a:ext>
            </a:extLst>
          </p:cNvPr>
          <p:cNvSpPr>
            <a:spLocks noGrp="1"/>
          </p:cNvSpPr>
          <p:nvPr>
            <p:ph type="body" idx="1"/>
          </p:nvPr>
        </p:nvSpPr>
        <p:spPr>
          <a:xfrm>
            <a:off x="6020464" y="3654731"/>
            <a:ext cx="5950382" cy="519953"/>
          </a:xfrm>
        </p:spPr>
        <p:txBody>
          <a:bodyPr>
            <a:normAutofit fontScale="85000" lnSpcReduction="10000"/>
          </a:bodyPr>
          <a:lstStyle/>
          <a:p>
            <a:r>
              <a:rPr lang="en-US" sz="2400" b="1" dirty="0">
                <a:solidFill>
                  <a:schemeClr val="accent3"/>
                </a:solidFill>
              </a:rPr>
              <a:t>Professor Donald r. Kudek Ph.D.; MBA </a:t>
            </a:r>
          </a:p>
        </p:txBody>
      </p:sp>
      <p:pic>
        <p:nvPicPr>
          <p:cNvPr id="6" name="Picture 5">
            <a:extLst>
              <a:ext uri="{FF2B5EF4-FFF2-40B4-BE49-F238E27FC236}">
                <a16:creationId xmlns:a16="http://schemas.microsoft.com/office/drawing/2014/main" id="{6620B6D7-A9C8-46A3-B30D-C384AF7A334C}"/>
              </a:ext>
            </a:extLst>
          </p:cNvPr>
          <p:cNvPicPr>
            <a:picLocks noChangeAspect="1"/>
          </p:cNvPicPr>
          <p:nvPr/>
        </p:nvPicPr>
        <p:blipFill>
          <a:blip r:embed="rId3"/>
          <a:stretch>
            <a:fillRect/>
          </a:stretch>
        </p:blipFill>
        <p:spPr>
          <a:xfrm>
            <a:off x="292430" y="462242"/>
            <a:ext cx="5341946" cy="3452466"/>
          </a:xfrm>
          <a:prstGeom prst="rect">
            <a:avLst/>
          </a:prstGeom>
        </p:spPr>
      </p:pic>
      <p:pic>
        <p:nvPicPr>
          <p:cNvPr id="4" name="Picture 3">
            <a:extLst>
              <a:ext uri="{FF2B5EF4-FFF2-40B4-BE49-F238E27FC236}">
                <a16:creationId xmlns:a16="http://schemas.microsoft.com/office/drawing/2014/main" id="{C8855046-152A-D5AF-0B86-2871E21F9258}"/>
              </a:ext>
            </a:extLst>
          </p:cNvPr>
          <p:cNvPicPr>
            <a:picLocks noChangeAspect="1"/>
          </p:cNvPicPr>
          <p:nvPr/>
        </p:nvPicPr>
        <p:blipFill>
          <a:blip r:embed="rId4"/>
          <a:stretch>
            <a:fillRect/>
          </a:stretch>
        </p:blipFill>
        <p:spPr>
          <a:xfrm>
            <a:off x="6020464" y="462242"/>
            <a:ext cx="2785107" cy="2785107"/>
          </a:xfrm>
          <a:prstGeom prst="rect">
            <a:avLst/>
          </a:prstGeom>
        </p:spPr>
      </p:pic>
    </p:spTree>
    <p:extLst>
      <p:ext uri="{BB962C8B-B14F-4D97-AF65-F5344CB8AC3E}">
        <p14:creationId xmlns:p14="http://schemas.microsoft.com/office/powerpoint/2010/main" val="404373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par>
                          <p:cTn id="12" fill="hold">
                            <p:stCondLst>
                              <p:cond delay="2000"/>
                            </p:stCondLst>
                            <p:childTnLst>
                              <p:par>
                                <p:cTn id="13" presetID="10" presetClass="entr" presetSubtype="0" fill="hold" grpId="0" nodeType="afterEffect">
                                  <p:stCondLst>
                                    <p:cond delay="150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childTnLst>
                                </p:cTn>
                              </p:par>
                            </p:childTnLst>
                          </p:cTn>
                        </p:par>
                        <p:par>
                          <p:cTn id="16" fill="hold">
                            <p:stCondLst>
                              <p:cond delay="4500"/>
                            </p:stCondLst>
                            <p:childTnLst>
                              <p:par>
                                <p:cTn id="17" presetID="2" presetClass="exit" presetSubtype="2" fill="hold" nodeType="afterEffect">
                                  <p:stCondLst>
                                    <p:cond delay="1000"/>
                                  </p:stCondLst>
                                  <p:childTnLst>
                                    <p:anim calcmode="lin" valueType="num">
                                      <p:cBhvr additive="base">
                                        <p:cTn id="18" dur="500"/>
                                        <p:tgtEl>
                                          <p:spTgt spid="6"/>
                                        </p:tgtEl>
                                        <p:attrNameLst>
                                          <p:attrName>ppt_x</p:attrName>
                                        </p:attrNameLst>
                                      </p:cBhvr>
                                      <p:tavLst>
                                        <p:tav tm="0">
                                          <p:val>
                                            <p:strVal val="ppt_x"/>
                                          </p:val>
                                        </p:tav>
                                        <p:tav tm="100000">
                                          <p:val>
                                            <p:strVal val="1+ppt_w/2"/>
                                          </p:val>
                                        </p:tav>
                                      </p:tavLst>
                                    </p:anim>
                                    <p:anim calcmode="lin" valueType="num">
                                      <p:cBhvr additive="base">
                                        <p:cTn id="19" dur="500"/>
                                        <p:tgtEl>
                                          <p:spTgt spid="6"/>
                                        </p:tgtEl>
                                        <p:attrNameLst>
                                          <p:attrName>ppt_y</p:attrName>
                                        </p:attrNameLst>
                                      </p:cBhvr>
                                      <p:tavLst>
                                        <p:tav tm="0">
                                          <p:val>
                                            <p:strVal val="ppt_y"/>
                                          </p:val>
                                        </p:tav>
                                        <p:tav tm="100000">
                                          <p:val>
                                            <p:strVal val="ppt_y"/>
                                          </p:val>
                                        </p:tav>
                                      </p:tavLst>
                                    </p:anim>
                                    <p:set>
                                      <p:cBhvr>
                                        <p:cTn id="20" dur="1" fill="hold">
                                          <p:stCondLst>
                                            <p:cond delay="499"/>
                                          </p:stCondLst>
                                        </p:cTn>
                                        <p:tgtEl>
                                          <p:spTgt spid="6"/>
                                        </p:tgtEl>
                                        <p:attrNameLst>
                                          <p:attrName>style.visibility</p:attrName>
                                        </p:attrNameLst>
                                      </p:cBhvr>
                                      <p:to>
                                        <p:strVal val="hidden"/>
                                      </p:to>
                                    </p:set>
                                  </p:childTnLst>
                                </p:cTn>
                              </p:par>
                            </p:childTnLst>
                          </p:cTn>
                        </p:par>
                        <p:par>
                          <p:cTn id="21" fill="hold">
                            <p:stCondLst>
                              <p:cond delay="6000"/>
                            </p:stCondLst>
                            <p:childTnLst>
                              <p:par>
                                <p:cTn id="22" presetID="64" presetClass="path" presetSubtype="0" accel="50000" decel="50000" fill="hold" grpId="1" nodeType="afterEffect">
                                  <p:stCondLst>
                                    <p:cond delay="500"/>
                                  </p:stCondLst>
                                  <p:childTnLst>
                                    <p:animMotion origin="layout" path="M 0 1.48148E-6 L 0.00586 -0.44722 " pathEditMode="relative" rAng="0" ptsTypes="AA">
                                      <p:cBhvr>
                                        <p:cTn id="23" dur="1000" fill="hold"/>
                                        <p:tgtEl>
                                          <p:spTgt spid="2"/>
                                        </p:tgtEl>
                                        <p:attrNameLst>
                                          <p:attrName>ppt_x</p:attrName>
                                          <p:attrName>ppt_y</p:attrName>
                                        </p:attrNameLst>
                                      </p:cBhvr>
                                      <p:rCtr x="286" y="-22338"/>
                                    </p:animMotion>
                                  </p:childTnLst>
                                </p:cTn>
                              </p:par>
                            </p:childTnLst>
                          </p:cTn>
                        </p:par>
                        <p:par>
                          <p:cTn id="24" fill="hold">
                            <p:stCondLst>
                              <p:cond delay="7500"/>
                            </p:stCondLst>
                            <p:childTnLst>
                              <p:par>
                                <p:cTn id="25" presetID="10" presetClass="exit" presetSubtype="0" fill="hold" grpId="2" nodeType="afterEffect">
                                  <p:stCondLst>
                                    <p:cond delay="0"/>
                                  </p:stCondLst>
                                  <p:childTnLst>
                                    <p:animEffect transition="out" filter="fade">
                                      <p:cBhvr>
                                        <p:cTn id="26" dur="500"/>
                                        <p:tgtEl>
                                          <p:spTgt spid="2"/>
                                        </p:tgtEl>
                                      </p:cBhvr>
                                    </p:animEffect>
                                    <p:set>
                                      <p:cBhvr>
                                        <p:cTn id="2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671803" y="836559"/>
            <a:ext cx="10954139" cy="731617"/>
          </a:xfrm>
        </p:spPr>
        <p:txBody>
          <a:bodyPr>
            <a:normAutofit fontScale="90000"/>
          </a:bodyPr>
          <a:lstStyle/>
          <a:p>
            <a:r>
              <a:rPr lang="en-GB" dirty="0"/>
              <a:t>Demographics (Age) (School/Work Status)</a:t>
            </a:r>
            <a:endParaRPr dirty="0"/>
          </a:p>
        </p:txBody>
      </p:sp>
      <p:pic>
        <p:nvPicPr>
          <p:cNvPr id="6" name="Picture 5">
            <a:extLst>
              <a:ext uri="{FF2B5EF4-FFF2-40B4-BE49-F238E27FC236}">
                <a16:creationId xmlns:a16="http://schemas.microsoft.com/office/drawing/2014/main" id="{1D30DB88-AA99-4401-AEE8-6315F83C6B15}"/>
              </a:ext>
            </a:extLst>
          </p:cNvPr>
          <p:cNvPicPr>
            <a:picLocks noChangeAspect="1"/>
          </p:cNvPicPr>
          <p:nvPr/>
        </p:nvPicPr>
        <p:blipFill>
          <a:blip r:embed="rId2"/>
          <a:stretch>
            <a:fillRect/>
          </a:stretch>
        </p:blipFill>
        <p:spPr>
          <a:xfrm>
            <a:off x="1184988" y="2015412"/>
            <a:ext cx="3853543" cy="4207597"/>
          </a:xfrm>
          <a:prstGeom prst="rect">
            <a:avLst/>
          </a:prstGeom>
        </p:spPr>
      </p:pic>
      <p:pic>
        <p:nvPicPr>
          <p:cNvPr id="7" name="Picture 6">
            <a:extLst>
              <a:ext uri="{FF2B5EF4-FFF2-40B4-BE49-F238E27FC236}">
                <a16:creationId xmlns:a16="http://schemas.microsoft.com/office/drawing/2014/main" id="{A0C20D51-EE45-467B-A021-61FD31A85FCF}"/>
              </a:ext>
            </a:extLst>
          </p:cNvPr>
          <p:cNvPicPr>
            <a:picLocks noChangeAspect="1"/>
          </p:cNvPicPr>
          <p:nvPr/>
        </p:nvPicPr>
        <p:blipFill>
          <a:blip r:embed="rId3"/>
          <a:stretch>
            <a:fillRect/>
          </a:stretch>
        </p:blipFill>
        <p:spPr>
          <a:xfrm>
            <a:off x="7283685" y="2062066"/>
            <a:ext cx="3731005" cy="41609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8315" y="1017382"/>
            <a:ext cx="10972800" cy="731617"/>
          </a:xfrm>
        </p:spPr>
        <p:txBody>
          <a:bodyPr>
            <a:normAutofit fontScale="90000"/>
          </a:bodyPr>
          <a:lstStyle/>
          <a:p>
            <a:br>
              <a:rPr lang="en-GB" dirty="0"/>
            </a:br>
            <a:br>
              <a:rPr lang="en-GB" dirty="0"/>
            </a:br>
            <a:r>
              <a:rPr lang="en-GB" dirty="0"/>
              <a:t>Q1: How active are you in your faith through church attendance?</a:t>
            </a:r>
            <a:endParaRPr dirty="0"/>
          </a:p>
        </p:txBody>
      </p:sp>
      <p:sp>
        <p:nvSpPr>
          <p:cNvPr id="3" name="Title"/>
          <p:cNvSpPr>
            <a:spLocks noGrp="1"/>
          </p:cNvSpPr>
          <p:nvPr>
            <p:ph type="body" sz="quarter" idx="14"/>
          </p:nvPr>
        </p:nvSpPr>
        <p:spPr>
          <a:xfrm>
            <a:off x="9529619" y="1517823"/>
            <a:ext cx="10972800" cy="319617"/>
          </a:xfrm>
        </p:spPr>
        <p:txBody>
          <a:bodyPr>
            <a:normAutofit fontScale="85000" lnSpcReduction="20000"/>
          </a:bodyPr>
          <a:lstStyle/>
          <a:p>
            <a:r>
              <a:rPr lang="en-GB" dirty="0"/>
              <a:t>Answered: 479   Skipped: 0</a:t>
            </a:r>
            <a:endParaRPr dirty="0"/>
          </a:p>
        </p:txBody>
      </p:sp>
      <p:graphicFrame>
        <p:nvGraphicFramePr>
          <p:cNvPr id="4" name="Chart Placeholder"/>
          <p:cNvGraphicFramePr>
            <a:graphicFrameLocks noGrp="1"/>
          </p:cNvGraphicFramePr>
          <p:nvPr>
            <p:extLst>
              <p:ext uri="{D42A27DB-BD31-4B8C-83A1-F6EECF244321}">
                <p14:modId xmlns:p14="http://schemas.microsoft.com/office/powerpoint/2010/main" val="4216700357"/>
              </p:ext>
            </p:extLst>
          </p:nvPr>
        </p:nvGraphicFramePr>
        <p:xfrm>
          <a:off x="1463041" y="2106705"/>
          <a:ext cx="9771015" cy="405152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left)">
                                      <p:cBhvr>
                                        <p:cTn id="7" dur="500"/>
                                        <p:tgtEl>
                                          <p:spTgt spid="4">
                                            <p:graphicEl>
                                              <a:chart seriesIdx="-3" categoryIdx="-3" bldStep="gridLegend"/>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graphicEl>
                                              <a:chart seriesIdx="0" categoryIdx="0" bldStep="ptInCategory"/>
                                            </p:graphicEl>
                                          </p:spTgt>
                                        </p:tgtEl>
                                        <p:attrNameLst>
                                          <p:attrName>style.visibility</p:attrName>
                                        </p:attrNameLst>
                                      </p:cBhvr>
                                      <p:to>
                                        <p:strVal val="visible"/>
                                      </p:to>
                                    </p:set>
                                    <p:animEffect transition="in" filter="wipe(left)">
                                      <p:cBhvr>
                                        <p:cTn id="10" dur="500"/>
                                        <p:tgtEl>
                                          <p:spTgt spid="4">
                                            <p:graphicEl>
                                              <a:chart seriesIdx="0" categoryIdx="0" bldStep="ptInCategory"/>
                                            </p:graphic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graphicEl>
                                              <a:chart seriesIdx="0" categoryIdx="1" bldStep="ptInCategory"/>
                                            </p:graphicEl>
                                          </p:spTgt>
                                        </p:tgtEl>
                                        <p:attrNameLst>
                                          <p:attrName>style.visibility</p:attrName>
                                        </p:attrNameLst>
                                      </p:cBhvr>
                                      <p:to>
                                        <p:strVal val="visible"/>
                                      </p:to>
                                    </p:set>
                                    <p:animEffect transition="in" filter="wipe(left)">
                                      <p:cBhvr>
                                        <p:cTn id="13" dur="500"/>
                                        <p:tgtEl>
                                          <p:spTgt spid="4">
                                            <p:graphicEl>
                                              <a:chart seriesIdx="0" categoryIdx="1" bldStep="ptInCategory"/>
                                            </p:graphic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
                                            <p:graphicEl>
                                              <a:chart seriesIdx="0" categoryIdx="2" bldStep="ptInCategory"/>
                                            </p:graphicEl>
                                          </p:spTgt>
                                        </p:tgtEl>
                                        <p:attrNameLst>
                                          <p:attrName>style.visibility</p:attrName>
                                        </p:attrNameLst>
                                      </p:cBhvr>
                                      <p:to>
                                        <p:strVal val="visible"/>
                                      </p:to>
                                    </p:set>
                                    <p:animEffect transition="in" filter="wipe(left)">
                                      <p:cBhvr>
                                        <p:cTn id="16" dur="500"/>
                                        <p:tgtEl>
                                          <p:spTgt spid="4">
                                            <p:graphicEl>
                                              <a:chart seriesIdx="0" categoryIdx="2" bldStep="ptInCategory"/>
                                            </p:graphic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
                                            <p:graphicEl>
                                              <a:chart seriesIdx="0" categoryIdx="3" bldStep="ptInCategory"/>
                                            </p:graphicEl>
                                          </p:spTgt>
                                        </p:tgtEl>
                                        <p:attrNameLst>
                                          <p:attrName>style.visibility</p:attrName>
                                        </p:attrNameLst>
                                      </p:cBhvr>
                                      <p:to>
                                        <p:strVal val="visible"/>
                                      </p:to>
                                    </p:set>
                                    <p:animEffect transition="in" filter="wipe(left)">
                                      <p:cBhvr>
                                        <p:cTn id="19" dur="500"/>
                                        <p:tgtEl>
                                          <p:spTgt spid="4">
                                            <p:graphicEl>
                                              <a:chart seriesIdx="0" categoryIdx="3" bldStep="ptInCategory"/>
                                            </p:graphic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
                                            <p:graphicEl>
                                              <a:chart seriesIdx="0" categoryIdx="4" bldStep="ptInCategory"/>
                                            </p:graphicEl>
                                          </p:spTgt>
                                        </p:tgtEl>
                                        <p:attrNameLst>
                                          <p:attrName>style.visibility</p:attrName>
                                        </p:attrNameLst>
                                      </p:cBhvr>
                                      <p:to>
                                        <p:strVal val="visible"/>
                                      </p:to>
                                    </p:set>
                                    <p:animEffect transition="in" filter="wipe(left)">
                                      <p:cBhvr>
                                        <p:cTn id="22" dur="500"/>
                                        <p:tgtEl>
                                          <p:spTgt spid="4">
                                            <p:graphicEl>
                                              <a:chart seriesIdx="0" categoryIdx="4"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categoryEl"/>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312136" y="836559"/>
            <a:ext cx="10972800" cy="731617"/>
          </a:xfrm>
        </p:spPr>
        <p:txBody>
          <a:bodyPr>
            <a:normAutofit fontScale="90000"/>
          </a:bodyPr>
          <a:lstStyle/>
          <a:p>
            <a:r>
              <a:rPr lang="en-GB" dirty="0"/>
              <a:t>Q2: How active are you in your faith through your church's youth activities?</a:t>
            </a:r>
            <a:endParaRPr dirty="0"/>
          </a:p>
        </p:txBody>
      </p:sp>
      <p:sp>
        <p:nvSpPr>
          <p:cNvPr id="3" name="Title"/>
          <p:cNvSpPr>
            <a:spLocks noGrp="1"/>
          </p:cNvSpPr>
          <p:nvPr>
            <p:ph type="body" sz="quarter" idx="14"/>
          </p:nvPr>
        </p:nvSpPr>
        <p:spPr>
          <a:xfrm>
            <a:off x="9550734" y="1504834"/>
            <a:ext cx="2487751" cy="319617"/>
          </a:xfrm>
        </p:spPr>
        <p:txBody>
          <a:bodyPr>
            <a:normAutofit fontScale="85000" lnSpcReduction="20000"/>
          </a:bodyPr>
          <a:lstStyle/>
          <a:p>
            <a:r>
              <a:rPr lang="en-GB" dirty="0"/>
              <a:t>Answered: 472   Skipped: 7</a:t>
            </a:r>
            <a:endParaRPr dirty="0"/>
          </a:p>
        </p:txBody>
      </p:sp>
      <p:graphicFrame>
        <p:nvGraphicFramePr>
          <p:cNvPr id="4" name="Chart Placeholder"/>
          <p:cNvGraphicFramePr>
            <a:graphicFrameLocks noGrp="1"/>
          </p:cNvGraphicFramePr>
          <p:nvPr>
            <p:extLst>
              <p:ext uri="{D42A27DB-BD31-4B8C-83A1-F6EECF244321}">
                <p14:modId xmlns:p14="http://schemas.microsoft.com/office/powerpoint/2010/main" val="832141975"/>
              </p:ext>
            </p:extLst>
          </p:nvPr>
        </p:nvGraphicFramePr>
        <p:xfrm>
          <a:off x="1463041" y="2080727"/>
          <a:ext cx="9705701" cy="407750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left)">
                                      <p:cBhvr>
                                        <p:cTn id="7" dur="500"/>
                                        <p:tgtEl>
                                          <p:spTgt spid="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chart seriesIdx="-4" categoryIdx="0" bldStep="category"/>
                                            </p:graphicEl>
                                          </p:spTgt>
                                        </p:tgtEl>
                                        <p:attrNameLst>
                                          <p:attrName>style.visibility</p:attrName>
                                        </p:attrNameLst>
                                      </p:cBhvr>
                                      <p:to>
                                        <p:strVal val="visible"/>
                                      </p:to>
                                    </p:set>
                                    <p:animEffect transition="in" filter="wipe(left)">
                                      <p:cBhvr>
                                        <p:cTn id="12" dur="500"/>
                                        <p:tgtEl>
                                          <p:spTgt spid="4">
                                            <p:graphicEl>
                                              <a:chart seriesIdx="-4" categoryIdx="0" bldStep="category"/>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
                                            <p:graphicEl>
                                              <a:chart seriesIdx="-4" categoryIdx="1" bldStep="category"/>
                                            </p:graphicEl>
                                          </p:spTgt>
                                        </p:tgtEl>
                                        <p:attrNameLst>
                                          <p:attrName>style.visibility</p:attrName>
                                        </p:attrNameLst>
                                      </p:cBhvr>
                                      <p:to>
                                        <p:strVal val="visible"/>
                                      </p:to>
                                    </p:set>
                                    <p:animEffect transition="in" filter="wipe(left)">
                                      <p:cBhvr>
                                        <p:cTn id="15" dur="500"/>
                                        <p:tgtEl>
                                          <p:spTgt spid="4">
                                            <p:graphicEl>
                                              <a:chart seriesIdx="-4" categoryIdx="1" bldStep="category"/>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
                                            <p:graphicEl>
                                              <a:chart seriesIdx="-4" categoryIdx="2" bldStep="category"/>
                                            </p:graphicEl>
                                          </p:spTgt>
                                        </p:tgtEl>
                                        <p:attrNameLst>
                                          <p:attrName>style.visibility</p:attrName>
                                        </p:attrNameLst>
                                      </p:cBhvr>
                                      <p:to>
                                        <p:strVal val="visible"/>
                                      </p:to>
                                    </p:set>
                                    <p:animEffect transition="in" filter="wipe(left)">
                                      <p:cBhvr>
                                        <p:cTn id="18" dur="500"/>
                                        <p:tgtEl>
                                          <p:spTgt spid="4">
                                            <p:graphicEl>
                                              <a:chart seriesIdx="-4" categoryIdx="2" bldStep="category"/>
                                            </p:graphic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
                                            <p:graphicEl>
                                              <a:chart seriesIdx="-4" categoryIdx="3" bldStep="category"/>
                                            </p:graphicEl>
                                          </p:spTgt>
                                        </p:tgtEl>
                                        <p:attrNameLst>
                                          <p:attrName>style.visibility</p:attrName>
                                        </p:attrNameLst>
                                      </p:cBhvr>
                                      <p:to>
                                        <p:strVal val="visible"/>
                                      </p:to>
                                    </p:set>
                                    <p:animEffect transition="in" filter="wipe(left)">
                                      <p:cBhvr>
                                        <p:cTn id="21" dur="500"/>
                                        <p:tgtEl>
                                          <p:spTgt spid="4">
                                            <p:graphicEl>
                                              <a:chart seriesIdx="-4" categoryIdx="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category"/>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p:cNvGraphicFramePr>
            <a:graphicFrameLocks/>
          </p:cNvGraphicFramePr>
          <p:nvPr>
            <p:extLst>
              <p:ext uri="{D42A27DB-BD31-4B8C-83A1-F6EECF244321}">
                <p14:modId xmlns:p14="http://schemas.microsoft.com/office/powerpoint/2010/main" val="688650920"/>
              </p:ext>
            </p:extLst>
          </p:nvPr>
        </p:nvGraphicFramePr>
        <p:xfrm>
          <a:off x="660888" y="1313289"/>
          <a:ext cx="10465427" cy="4817546"/>
        </p:xfrm>
        <a:graphic>
          <a:graphicData uri="http://schemas.openxmlformats.org/drawingml/2006/table">
            <a:tbl>
              <a:tblPr>
                <a:tableStyleId>{8A107856-5554-42FB-B03E-39F5DBC370BA}</a:tableStyleId>
              </a:tblPr>
              <a:tblGrid>
                <a:gridCol w="1744826">
                  <a:extLst>
                    <a:ext uri="{9D8B030D-6E8A-4147-A177-3AD203B41FA5}">
                      <a16:colId xmlns:a16="http://schemas.microsoft.com/office/drawing/2014/main" val="20000"/>
                    </a:ext>
                  </a:extLst>
                </a:gridCol>
                <a:gridCol w="1245296">
                  <a:extLst>
                    <a:ext uri="{9D8B030D-6E8A-4147-A177-3AD203B41FA5}">
                      <a16:colId xmlns:a16="http://schemas.microsoft.com/office/drawing/2014/main" val="20001"/>
                    </a:ext>
                  </a:extLst>
                </a:gridCol>
                <a:gridCol w="1495061">
                  <a:extLst>
                    <a:ext uri="{9D8B030D-6E8A-4147-A177-3AD203B41FA5}">
                      <a16:colId xmlns:a16="http://schemas.microsoft.com/office/drawing/2014/main" val="20002"/>
                    </a:ext>
                  </a:extLst>
                </a:gridCol>
                <a:gridCol w="1495061">
                  <a:extLst>
                    <a:ext uri="{9D8B030D-6E8A-4147-A177-3AD203B41FA5}">
                      <a16:colId xmlns:a16="http://schemas.microsoft.com/office/drawing/2014/main" val="20003"/>
                    </a:ext>
                  </a:extLst>
                </a:gridCol>
                <a:gridCol w="1700435">
                  <a:extLst>
                    <a:ext uri="{9D8B030D-6E8A-4147-A177-3AD203B41FA5}">
                      <a16:colId xmlns:a16="http://schemas.microsoft.com/office/drawing/2014/main" val="20004"/>
                    </a:ext>
                  </a:extLst>
                </a:gridCol>
                <a:gridCol w="1922106">
                  <a:extLst>
                    <a:ext uri="{9D8B030D-6E8A-4147-A177-3AD203B41FA5}">
                      <a16:colId xmlns:a16="http://schemas.microsoft.com/office/drawing/2014/main" val="20005"/>
                    </a:ext>
                  </a:extLst>
                </a:gridCol>
                <a:gridCol w="862642">
                  <a:extLst>
                    <a:ext uri="{9D8B030D-6E8A-4147-A177-3AD203B41FA5}">
                      <a16:colId xmlns:a16="http://schemas.microsoft.com/office/drawing/2014/main" val="20006"/>
                    </a:ext>
                  </a:extLst>
                </a:gridCol>
              </a:tblGrid>
              <a:tr h="674132">
                <a:tc>
                  <a:txBody>
                    <a:bodyPr/>
                    <a:lstStyle/>
                    <a:p>
                      <a:pPr algn="l"/>
                      <a:endParaRPr lang="en-US" sz="1900" dirty="0"/>
                    </a:p>
                  </a:txBody>
                  <a:tcPr marL="121920" marR="121920" marT="60960" marB="60960"/>
                </a:tc>
                <a:tc>
                  <a:txBody>
                    <a:bodyPr/>
                    <a:lstStyle/>
                    <a:p>
                      <a:pPr algn="ctr"/>
                      <a:r>
                        <a:rPr lang="en-US" sz="1900" dirty="0"/>
                        <a:t>N.O. - N.I. </a:t>
                      </a:r>
                      <a:endParaRPr lang="en-US" sz="1900" b="0" dirty="0">
                        <a:solidFill>
                          <a:schemeClr val="bg1">
                            <a:lumMod val="50000"/>
                          </a:schemeClr>
                        </a:solidFill>
                      </a:endParaRPr>
                    </a:p>
                  </a:txBody>
                  <a:tcPr marL="121920" marR="121920" marT="60960" marB="60960" anchor="ctr"/>
                </a:tc>
                <a:tc>
                  <a:txBody>
                    <a:bodyPr/>
                    <a:lstStyle/>
                    <a:p>
                      <a:pPr algn="ctr"/>
                      <a:r>
                        <a:rPr lang="en-US" sz="1900" dirty="0"/>
                        <a:t>N.O. - Int</a:t>
                      </a:r>
                      <a:endParaRPr lang="en-US" sz="1900" b="0" dirty="0">
                        <a:solidFill>
                          <a:schemeClr val="bg1">
                            <a:lumMod val="50000"/>
                          </a:schemeClr>
                        </a:solidFill>
                      </a:endParaRPr>
                    </a:p>
                  </a:txBody>
                  <a:tcPr marL="121920" marR="121920" marT="60960" marB="60960" anchor="ctr"/>
                </a:tc>
                <a:tc>
                  <a:txBody>
                    <a:bodyPr/>
                    <a:lstStyle/>
                    <a:p>
                      <a:pPr algn="ctr"/>
                      <a:r>
                        <a:rPr lang="en-US" sz="1900" dirty="0"/>
                        <a:t>OFF – N.I.</a:t>
                      </a:r>
                      <a:endParaRPr lang="en-US" sz="1900" b="0" dirty="0">
                        <a:solidFill>
                          <a:schemeClr val="bg1">
                            <a:lumMod val="50000"/>
                          </a:schemeClr>
                        </a:solidFill>
                      </a:endParaRPr>
                    </a:p>
                  </a:txBody>
                  <a:tcPr marL="121920" marR="121920" marT="60960" marB="60960" anchor="ctr"/>
                </a:tc>
                <a:tc>
                  <a:txBody>
                    <a:bodyPr/>
                    <a:lstStyle/>
                    <a:p>
                      <a:pPr algn="ctr"/>
                      <a:r>
                        <a:rPr lang="en-US" sz="1900" dirty="0"/>
                        <a:t>OFF - ATTEND WHEN CAN</a:t>
                      </a:r>
                      <a:endParaRPr lang="en-US" sz="1900" b="0" dirty="0">
                        <a:solidFill>
                          <a:schemeClr val="bg1">
                            <a:lumMod val="50000"/>
                          </a:schemeClr>
                        </a:solidFill>
                      </a:endParaRPr>
                    </a:p>
                  </a:txBody>
                  <a:tcPr marL="121920" marR="121920" marT="60960" marB="60960" anchor="ctr"/>
                </a:tc>
                <a:tc>
                  <a:txBody>
                    <a:bodyPr/>
                    <a:lstStyle/>
                    <a:p>
                      <a:pPr algn="ctr"/>
                      <a:r>
                        <a:rPr lang="en-US" sz="1900" dirty="0"/>
                        <a:t>OFF- TRY NEVER TO MISS IT</a:t>
                      </a:r>
                      <a:endParaRPr lang="en-US" sz="1900" b="0" dirty="0">
                        <a:solidFill>
                          <a:schemeClr val="bg1">
                            <a:lumMod val="50000"/>
                          </a:schemeClr>
                        </a:solidFill>
                      </a:endParaRPr>
                    </a:p>
                  </a:txBody>
                  <a:tcPr marL="121920" marR="121920" marT="60960" marB="60960" anchor="ctr"/>
                </a:tc>
                <a:tc>
                  <a:txBody>
                    <a:bodyPr/>
                    <a:lstStyle/>
                    <a:p>
                      <a:pPr algn="ctr"/>
                      <a:r>
                        <a:rPr lang="en-US" sz="1900" dirty="0"/>
                        <a:t>TOTAL</a:t>
                      </a:r>
                      <a:endParaRPr lang="en-US" sz="1900" b="0" dirty="0">
                        <a:solidFill>
                          <a:schemeClr val="bg1">
                            <a:lumMod val="50000"/>
                          </a:schemeClr>
                        </a:solidFill>
                      </a:endParaRPr>
                    </a:p>
                  </a:txBody>
                  <a:tcPr marL="121920" marR="121920" marT="60960" marB="60960" anchor="ctr"/>
                </a:tc>
                <a:extLst>
                  <a:ext uri="{0D108BD9-81ED-4DB2-BD59-A6C34878D82A}">
                    <a16:rowId xmlns:a16="http://schemas.microsoft.com/office/drawing/2014/main" val="10000"/>
                  </a:ext>
                </a:extLst>
              </a:tr>
              <a:tr h="588601">
                <a:tc>
                  <a:txBody>
                    <a:bodyPr/>
                    <a:lstStyle/>
                    <a:p>
                      <a:pPr algn="l"/>
                      <a:r>
                        <a:rPr lang="en-US" sz="1600" dirty="0"/>
                        <a:t># 1: Bible study- youth issues</a:t>
                      </a:r>
                      <a:endParaRPr lang="en-US" sz="1600" b="0" dirty="0">
                        <a:solidFill>
                          <a:schemeClr val="bg1">
                            <a:lumMod val="50000"/>
                          </a:schemeClr>
                        </a:solidFill>
                      </a:endParaRPr>
                    </a:p>
                  </a:txBody>
                  <a:tcPr marL="121920" marR="121920" marT="60960" marB="60960"/>
                </a:tc>
                <a:tc>
                  <a:txBody>
                    <a:bodyPr/>
                    <a:lstStyle/>
                    <a:p>
                      <a:pPr algn="r"/>
                      <a:r>
                        <a:rPr lang="en-US" sz="1600" dirty="0"/>
                        <a:t>12.84%
57</a:t>
                      </a:r>
                      <a:endParaRPr lang="en-US" sz="1600" b="0" dirty="0">
                        <a:solidFill>
                          <a:schemeClr val="bg1">
                            <a:lumMod val="50000"/>
                          </a:schemeClr>
                        </a:solidFill>
                      </a:endParaRPr>
                    </a:p>
                  </a:txBody>
                  <a:tcPr marL="121920" marR="121920" marT="60960" marB="60960"/>
                </a:tc>
                <a:tc>
                  <a:txBody>
                    <a:bodyPr/>
                    <a:lstStyle/>
                    <a:p>
                      <a:pPr algn="r"/>
                      <a:r>
                        <a:rPr lang="en-US" sz="1600" dirty="0"/>
                        <a:t>19.14%
85</a:t>
                      </a:r>
                      <a:endParaRPr lang="en-US" sz="1600" b="0" dirty="0">
                        <a:solidFill>
                          <a:schemeClr val="bg1">
                            <a:lumMod val="50000"/>
                          </a:schemeClr>
                        </a:solidFill>
                      </a:endParaRPr>
                    </a:p>
                  </a:txBody>
                  <a:tcPr marL="121920" marR="121920" marT="60960" marB="60960"/>
                </a:tc>
                <a:tc>
                  <a:txBody>
                    <a:bodyPr/>
                    <a:lstStyle/>
                    <a:p>
                      <a:pPr algn="r"/>
                      <a:r>
                        <a:rPr lang="en-US" sz="1600" dirty="0"/>
                        <a:t>19.14%
85</a:t>
                      </a:r>
                      <a:endParaRPr lang="en-US" sz="1600" b="0" dirty="0">
                        <a:solidFill>
                          <a:schemeClr val="bg1">
                            <a:lumMod val="50000"/>
                          </a:schemeClr>
                        </a:solidFill>
                      </a:endParaRPr>
                    </a:p>
                  </a:txBody>
                  <a:tcPr marL="121920" marR="121920" marT="60960" marB="60960"/>
                </a:tc>
                <a:tc>
                  <a:txBody>
                    <a:bodyPr/>
                    <a:lstStyle/>
                    <a:p>
                      <a:pPr algn="ctr"/>
                      <a:r>
                        <a:rPr lang="en-US" sz="2000" dirty="0">
                          <a:solidFill>
                            <a:schemeClr val="bg1"/>
                          </a:solidFill>
                        </a:rPr>
                        <a:t>35.59%
158</a:t>
                      </a:r>
                      <a:endParaRPr lang="en-US" sz="2000" b="0" dirty="0">
                        <a:solidFill>
                          <a:schemeClr val="bg1"/>
                        </a:solidFill>
                      </a:endParaRPr>
                    </a:p>
                  </a:txBody>
                  <a:tcPr marL="121920" marR="121920" marT="60960" marB="60960">
                    <a:solidFill>
                      <a:schemeClr val="accent2">
                        <a:lumMod val="75000"/>
                      </a:schemeClr>
                    </a:solidFill>
                  </a:tcPr>
                </a:tc>
                <a:tc>
                  <a:txBody>
                    <a:bodyPr/>
                    <a:lstStyle/>
                    <a:p>
                      <a:pPr algn="ctr"/>
                      <a:r>
                        <a:rPr lang="en-US" sz="2000" dirty="0">
                          <a:solidFill>
                            <a:schemeClr val="bg1"/>
                          </a:solidFill>
                        </a:rPr>
                        <a:t>13.29%
59</a:t>
                      </a:r>
                      <a:endParaRPr lang="en-US" sz="2000" b="0" dirty="0">
                        <a:solidFill>
                          <a:schemeClr val="bg1"/>
                        </a:solidFill>
                      </a:endParaRPr>
                    </a:p>
                  </a:txBody>
                  <a:tcPr marL="121920" marR="121920" marT="60960" marB="60960">
                    <a:solidFill>
                      <a:schemeClr val="accent2">
                        <a:lumMod val="75000"/>
                      </a:schemeClr>
                    </a:solidFill>
                  </a:tcPr>
                </a:tc>
                <a:tc>
                  <a:txBody>
                    <a:bodyPr/>
                    <a:lstStyle/>
                    <a:p>
                      <a:pPr algn="r"/>
                      <a:r>
                        <a:rPr lang="en-US" sz="1600" dirty="0"/>
                        <a:t>444</a:t>
                      </a:r>
                      <a:endParaRPr lang="en-US" sz="1600" b="0" dirty="0">
                        <a:solidFill>
                          <a:schemeClr val="bg1">
                            <a:lumMod val="50000"/>
                          </a:schemeClr>
                        </a:solidFill>
                      </a:endParaRPr>
                    </a:p>
                  </a:txBody>
                  <a:tcPr marL="121920" marR="121920" marT="60960" marB="60960"/>
                </a:tc>
                <a:extLst>
                  <a:ext uri="{0D108BD9-81ED-4DB2-BD59-A6C34878D82A}">
                    <a16:rowId xmlns:a16="http://schemas.microsoft.com/office/drawing/2014/main" val="10001"/>
                  </a:ext>
                </a:extLst>
              </a:tr>
              <a:tr h="609185">
                <a:tc>
                  <a:txBody>
                    <a:bodyPr/>
                    <a:lstStyle/>
                    <a:p>
                      <a:pPr algn="l"/>
                      <a:r>
                        <a:rPr lang="en-US" sz="1600" dirty="0"/>
                        <a:t>#2 Having food/meal</a:t>
                      </a:r>
                      <a:endParaRPr lang="en-US" sz="1600" b="0" dirty="0">
                        <a:solidFill>
                          <a:schemeClr val="bg1">
                            <a:lumMod val="50000"/>
                          </a:schemeClr>
                        </a:solidFill>
                      </a:endParaRPr>
                    </a:p>
                  </a:txBody>
                  <a:tcPr marL="121920" marR="121920" marT="60960" marB="60960"/>
                </a:tc>
                <a:tc>
                  <a:txBody>
                    <a:bodyPr/>
                    <a:lstStyle/>
                    <a:p>
                      <a:pPr algn="r"/>
                      <a:r>
                        <a:rPr lang="en-US" sz="1600" dirty="0"/>
                        <a:t>7.55%
33</a:t>
                      </a:r>
                      <a:endParaRPr lang="en-US" sz="1600" b="0" dirty="0">
                        <a:solidFill>
                          <a:schemeClr val="bg1">
                            <a:lumMod val="50000"/>
                          </a:schemeClr>
                        </a:solidFill>
                      </a:endParaRPr>
                    </a:p>
                  </a:txBody>
                  <a:tcPr marL="121920" marR="121920" marT="60960" marB="60960"/>
                </a:tc>
                <a:tc>
                  <a:txBody>
                    <a:bodyPr/>
                    <a:lstStyle/>
                    <a:p>
                      <a:pPr algn="r"/>
                      <a:r>
                        <a:rPr lang="en-US" sz="1600" dirty="0"/>
                        <a:t>19.68%
86</a:t>
                      </a:r>
                      <a:endParaRPr lang="en-US" sz="1600" b="0" dirty="0">
                        <a:solidFill>
                          <a:schemeClr val="bg1">
                            <a:lumMod val="50000"/>
                          </a:schemeClr>
                        </a:solidFill>
                      </a:endParaRPr>
                    </a:p>
                  </a:txBody>
                  <a:tcPr marL="121920" marR="121920" marT="60960" marB="60960"/>
                </a:tc>
                <a:tc>
                  <a:txBody>
                    <a:bodyPr/>
                    <a:lstStyle/>
                    <a:p>
                      <a:pPr algn="r"/>
                      <a:r>
                        <a:rPr lang="en-US" sz="1600" dirty="0"/>
                        <a:t>19.45%
85</a:t>
                      </a:r>
                      <a:endParaRPr lang="en-US" sz="1600" b="0" dirty="0">
                        <a:solidFill>
                          <a:schemeClr val="bg1">
                            <a:lumMod val="50000"/>
                          </a:schemeClr>
                        </a:solidFill>
                      </a:endParaRPr>
                    </a:p>
                  </a:txBody>
                  <a:tcPr marL="121920" marR="121920" marT="60960" marB="60960"/>
                </a:tc>
                <a:tc>
                  <a:txBody>
                    <a:bodyPr/>
                    <a:lstStyle/>
                    <a:p>
                      <a:pPr algn="ctr"/>
                      <a:r>
                        <a:rPr lang="en-US" sz="1600" dirty="0">
                          <a:solidFill>
                            <a:schemeClr val="bg1"/>
                          </a:solidFill>
                        </a:rPr>
                        <a:t>36.61%
160</a:t>
                      </a:r>
                      <a:endParaRPr lang="en-US" sz="1600" b="0" dirty="0">
                        <a:solidFill>
                          <a:schemeClr val="bg1"/>
                        </a:solidFill>
                      </a:endParaRPr>
                    </a:p>
                  </a:txBody>
                  <a:tcPr marL="121920" marR="121920" marT="60960" marB="60960">
                    <a:solidFill>
                      <a:schemeClr val="accent2">
                        <a:lumMod val="75000"/>
                      </a:schemeClr>
                    </a:solidFill>
                  </a:tcPr>
                </a:tc>
                <a:tc>
                  <a:txBody>
                    <a:bodyPr/>
                    <a:lstStyle/>
                    <a:p>
                      <a:pPr algn="ctr"/>
                      <a:r>
                        <a:rPr lang="en-US" sz="1600" dirty="0">
                          <a:solidFill>
                            <a:schemeClr val="bg1"/>
                          </a:solidFill>
                        </a:rPr>
                        <a:t>16.70%
73</a:t>
                      </a:r>
                      <a:endParaRPr lang="en-US" sz="1600" b="0" dirty="0">
                        <a:solidFill>
                          <a:schemeClr val="bg1"/>
                        </a:solidFill>
                      </a:endParaRPr>
                    </a:p>
                  </a:txBody>
                  <a:tcPr marL="121920" marR="121920" marT="60960" marB="60960">
                    <a:solidFill>
                      <a:schemeClr val="accent2">
                        <a:lumMod val="75000"/>
                      </a:schemeClr>
                    </a:solidFill>
                  </a:tcPr>
                </a:tc>
                <a:tc>
                  <a:txBody>
                    <a:bodyPr/>
                    <a:lstStyle/>
                    <a:p>
                      <a:pPr algn="r"/>
                      <a:r>
                        <a:rPr lang="en-US" sz="1600" dirty="0"/>
                        <a:t>437</a:t>
                      </a:r>
                      <a:endParaRPr lang="en-US" sz="1600" b="0" dirty="0">
                        <a:solidFill>
                          <a:schemeClr val="bg1">
                            <a:lumMod val="50000"/>
                          </a:schemeClr>
                        </a:solidFill>
                      </a:endParaRPr>
                    </a:p>
                  </a:txBody>
                  <a:tcPr marL="121920" marR="121920" marT="60960" marB="60960"/>
                </a:tc>
                <a:extLst>
                  <a:ext uri="{0D108BD9-81ED-4DB2-BD59-A6C34878D82A}">
                    <a16:rowId xmlns:a16="http://schemas.microsoft.com/office/drawing/2014/main" val="10002"/>
                  </a:ext>
                </a:extLst>
              </a:tr>
              <a:tr h="554389">
                <a:tc>
                  <a:txBody>
                    <a:bodyPr/>
                    <a:lstStyle/>
                    <a:p>
                      <a:pPr algn="l"/>
                      <a:r>
                        <a:rPr lang="en-US" sz="1600" dirty="0"/>
                        <a:t>#3: Game Night -</a:t>
                      </a:r>
                      <a:endParaRPr lang="en-US" sz="1600" b="0" dirty="0">
                        <a:solidFill>
                          <a:schemeClr val="bg1">
                            <a:lumMod val="50000"/>
                          </a:schemeClr>
                        </a:solidFill>
                      </a:endParaRPr>
                    </a:p>
                  </a:txBody>
                  <a:tcPr marL="121920" marR="121920" marT="60960" marB="60960"/>
                </a:tc>
                <a:tc>
                  <a:txBody>
                    <a:bodyPr/>
                    <a:lstStyle/>
                    <a:p>
                      <a:pPr algn="r"/>
                      <a:r>
                        <a:rPr lang="en-US" sz="1600" dirty="0"/>
                        <a:t>10.71%
47</a:t>
                      </a:r>
                      <a:endParaRPr lang="en-US" sz="1600" b="0" dirty="0">
                        <a:solidFill>
                          <a:schemeClr val="bg1">
                            <a:lumMod val="50000"/>
                          </a:schemeClr>
                        </a:solidFill>
                      </a:endParaRPr>
                    </a:p>
                  </a:txBody>
                  <a:tcPr marL="121920" marR="121920" marT="60960" marB="60960"/>
                </a:tc>
                <a:tc>
                  <a:txBody>
                    <a:bodyPr/>
                    <a:lstStyle/>
                    <a:p>
                      <a:pPr algn="r"/>
                      <a:r>
                        <a:rPr lang="en-US" sz="1600" dirty="0"/>
                        <a:t>21.87%
96</a:t>
                      </a:r>
                      <a:endParaRPr lang="en-US" sz="1600" b="0" dirty="0">
                        <a:solidFill>
                          <a:schemeClr val="bg1">
                            <a:lumMod val="50000"/>
                          </a:schemeClr>
                        </a:solidFill>
                      </a:endParaRPr>
                    </a:p>
                  </a:txBody>
                  <a:tcPr marL="121920" marR="121920" marT="60960" marB="60960"/>
                </a:tc>
                <a:tc>
                  <a:txBody>
                    <a:bodyPr/>
                    <a:lstStyle/>
                    <a:p>
                      <a:pPr algn="r"/>
                      <a:r>
                        <a:rPr lang="en-US" sz="1600" dirty="0"/>
                        <a:t>21.64%
95</a:t>
                      </a:r>
                      <a:endParaRPr lang="en-US" sz="1600" b="0" dirty="0">
                        <a:solidFill>
                          <a:schemeClr val="bg1">
                            <a:lumMod val="50000"/>
                          </a:schemeClr>
                        </a:solidFill>
                      </a:endParaRPr>
                    </a:p>
                  </a:txBody>
                  <a:tcPr marL="121920" marR="121920" marT="60960" marB="60960"/>
                </a:tc>
                <a:tc>
                  <a:txBody>
                    <a:bodyPr/>
                    <a:lstStyle/>
                    <a:p>
                      <a:pPr algn="ctr"/>
                      <a:r>
                        <a:rPr lang="en-US" sz="1600" dirty="0">
                          <a:solidFill>
                            <a:schemeClr val="bg1"/>
                          </a:solidFill>
                        </a:rPr>
                        <a:t>30.07%
132</a:t>
                      </a:r>
                      <a:endParaRPr lang="en-US" sz="1600" b="0" dirty="0">
                        <a:solidFill>
                          <a:schemeClr val="bg1"/>
                        </a:solidFill>
                      </a:endParaRPr>
                    </a:p>
                  </a:txBody>
                  <a:tcPr marL="121920" marR="121920" marT="60960" marB="60960">
                    <a:solidFill>
                      <a:schemeClr val="accent2">
                        <a:lumMod val="75000"/>
                      </a:schemeClr>
                    </a:solidFill>
                  </a:tcPr>
                </a:tc>
                <a:tc>
                  <a:txBody>
                    <a:bodyPr/>
                    <a:lstStyle/>
                    <a:p>
                      <a:pPr algn="ctr"/>
                      <a:r>
                        <a:rPr lang="en-US" sz="1600" dirty="0">
                          <a:solidFill>
                            <a:schemeClr val="bg1"/>
                          </a:solidFill>
                        </a:rPr>
                        <a:t>15.72%
69</a:t>
                      </a:r>
                      <a:endParaRPr lang="en-US" sz="1600" b="0" dirty="0">
                        <a:solidFill>
                          <a:schemeClr val="bg1"/>
                        </a:solidFill>
                      </a:endParaRPr>
                    </a:p>
                  </a:txBody>
                  <a:tcPr marL="121920" marR="121920" marT="60960" marB="60960">
                    <a:solidFill>
                      <a:schemeClr val="accent2">
                        <a:lumMod val="75000"/>
                      </a:schemeClr>
                    </a:solidFill>
                  </a:tcPr>
                </a:tc>
                <a:tc>
                  <a:txBody>
                    <a:bodyPr/>
                    <a:lstStyle/>
                    <a:p>
                      <a:pPr algn="r"/>
                      <a:r>
                        <a:rPr lang="en-US" sz="1600" dirty="0"/>
                        <a:t>439</a:t>
                      </a:r>
                      <a:endParaRPr lang="en-US" sz="1600" b="0" dirty="0">
                        <a:solidFill>
                          <a:schemeClr val="bg1">
                            <a:lumMod val="50000"/>
                          </a:schemeClr>
                        </a:solidFill>
                      </a:endParaRPr>
                    </a:p>
                  </a:txBody>
                  <a:tcPr marL="121920" marR="121920" marT="60960" marB="60960"/>
                </a:tc>
                <a:extLst>
                  <a:ext uri="{0D108BD9-81ED-4DB2-BD59-A6C34878D82A}">
                    <a16:rowId xmlns:a16="http://schemas.microsoft.com/office/drawing/2014/main" val="10003"/>
                  </a:ext>
                </a:extLst>
              </a:tr>
              <a:tr h="663246">
                <a:tc>
                  <a:txBody>
                    <a:bodyPr/>
                    <a:lstStyle/>
                    <a:p>
                      <a:pPr algn="l"/>
                      <a:r>
                        <a:rPr lang="en-US" sz="1600" dirty="0"/>
                        <a:t>#4: Activities for friends</a:t>
                      </a:r>
                      <a:endParaRPr lang="en-US" sz="1600" b="0" dirty="0">
                        <a:solidFill>
                          <a:schemeClr val="bg1">
                            <a:lumMod val="50000"/>
                          </a:schemeClr>
                        </a:solidFill>
                      </a:endParaRPr>
                    </a:p>
                  </a:txBody>
                  <a:tcPr marL="121920" marR="121920" marT="60960" marB="60960"/>
                </a:tc>
                <a:tc>
                  <a:txBody>
                    <a:bodyPr/>
                    <a:lstStyle/>
                    <a:p>
                      <a:pPr algn="r"/>
                      <a:r>
                        <a:rPr lang="en-US" sz="1600" dirty="0"/>
                        <a:t>10.88%
48</a:t>
                      </a:r>
                      <a:endParaRPr lang="en-US" sz="1600" b="0" dirty="0">
                        <a:solidFill>
                          <a:schemeClr val="bg1">
                            <a:lumMod val="50000"/>
                          </a:schemeClr>
                        </a:solidFill>
                      </a:endParaRPr>
                    </a:p>
                  </a:txBody>
                  <a:tcPr marL="121920" marR="121920" marT="60960" marB="60960"/>
                </a:tc>
                <a:tc>
                  <a:txBody>
                    <a:bodyPr/>
                    <a:lstStyle/>
                    <a:p>
                      <a:pPr algn="r"/>
                      <a:r>
                        <a:rPr lang="en-US" sz="1600" dirty="0"/>
                        <a:t>15.87%
70</a:t>
                      </a:r>
                      <a:endParaRPr lang="en-US" sz="1600" b="0" dirty="0">
                        <a:solidFill>
                          <a:schemeClr val="bg1">
                            <a:lumMod val="50000"/>
                          </a:schemeClr>
                        </a:solidFill>
                      </a:endParaRPr>
                    </a:p>
                  </a:txBody>
                  <a:tcPr marL="121920" marR="121920" marT="60960" marB="60960"/>
                </a:tc>
                <a:tc>
                  <a:txBody>
                    <a:bodyPr/>
                    <a:lstStyle/>
                    <a:p>
                      <a:pPr algn="r"/>
                      <a:r>
                        <a:rPr lang="en-US" sz="1600" dirty="0"/>
                        <a:t>18.37%
81</a:t>
                      </a:r>
                      <a:endParaRPr lang="en-US" sz="1600" b="0" dirty="0">
                        <a:solidFill>
                          <a:schemeClr val="bg1">
                            <a:lumMod val="50000"/>
                          </a:schemeClr>
                        </a:solidFill>
                      </a:endParaRPr>
                    </a:p>
                  </a:txBody>
                  <a:tcPr marL="121920" marR="121920" marT="60960" marB="60960"/>
                </a:tc>
                <a:tc>
                  <a:txBody>
                    <a:bodyPr/>
                    <a:lstStyle/>
                    <a:p>
                      <a:pPr algn="ctr"/>
                      <a:r>
                        <a:rPr lang="en-US" sz="1600" dirty="0">
                          <a:solidFill>
                            <a:schemeClr val="bg1"/>
                          </a:solidFill>
                        </a:rPr>
                        <a:t>36.05%
159</a:t>
                      </a:r>
                      <a:endParaRPr lang="en-US" sz="1600" b="0" dirty="0">
                        <a:solidFill>
                          <a:schemeClr val="bg1"/>
                        </a:solidFill>
                      </a:endParaRPr>
                    </a:p>
                  </a:txBody>
                  <a:tcPr marL="121920" marR="121920" marT="60960" marB="60960">
                    <a:solidFill>
                      <a:schemeClr val="accent2">
                        <a:lumMod val="75000"/>
                      </a:schemeClr>
                    </a:solidFill>
                  </a:tcPr>
                </a:tc>
                <a:tc>
                  <a:txBody>
                    <a:bodyPr/>
                    <a:lstStyle/>
                    <a:p>
                      <a:pPr algn="ctr"/>
                      <a:r>
                        <a:rPr lang="en-US" sz="1600" dirty="0">
                          <a:solidFill>
                            <a:schemeClr val="bg1"/>
                          </a:solidFill>
                        </a:rPr>
                        <a:t>18.82%
83</a:t>
                      </a:r>
                      <a:endParaRPr lang="en-US" sz="1600" b="0" dirty="0">
                        <a:solidFill>
                          <a:schemeClr val="bg1"/>
                        </a:solidFill>
                      </a:endParaRPr>
                    </a:p>
                  </a:txBody>
                  <a:tcPr marL="121920" marR="121920" marT="60960" marB="60960">
                    <a:solidFill>
                      <a:schemeClr val="accent2">
                        <a:lumMod val="75000"/>
                      </a:schemeClr>
                    </a:solidFill>
                  </a:tcPr>
                </a:tc>
                <a:tc>
                  <a:txBody>
                    <a:bodyPr/>
                    <a:lstStyle/>
                    <a:p>
                      <a:pPr algn="r"/>
                      <a:r>
                        <a:rPr lang="en-US" sz="1600" dirty="0"/>
                        <a:t>441</a:t>
                      </a:r>
                      <a:endParaRPr lang="en-US" sz="1600" b="0" dirty="0">
                        <a:solidFill>
                          <a:schemeClr val="bg1">
                            <a:lumMod val="50000"/>
                          </a:schemeClr>
                        </a:solidFill>
                      </a:endParaRPr>
                    </a:p>
                  </a:txBody>
                  <a:tcPr marL="121920" marR="121920" marT="60960" marB="60960"/>
                </a:tc>
                <a:extLst>
                  <a:ext uri="{0D108BD9-81ED-4DB2-BD59-A6C34878D82A}">
                    <a16:rowId xmlns:a16="http://schemas.microsoft.com/office/drawing/2014/main" val="10004"/>
                  </a:ext>
                </a:extLst>
              </a:tr>
              <a:tr h="634793">
                <a:tc>
                  <a:txBody>
                    <a:bodyPr/>
                    <a:lstStyle/>
                    <a:p>
                      <a:pPr algn="l"/>
                      <a:r>
                        <a:rPr lang="en-US" sz="1600" dirty="0"/>
                        <a:t>#5: Sports tourney</a:t>
                      </a:r>
                      <a:endParaRPr lang="en-US" sz="1600" b="0" dirty="0">
                        <a:solidFill>
                          <a:schemeClr val="bg1">
                            <a:lumMod val="50000"/>
                          </a:schemeClr>
                        </a:solidFill>
                      </a:endParaRPr>
                    </a:p>
                  </a:txBody>
                  <a:tcPr marL="121920" marR="121920" marT="60960" marB="60960"/>
                </a:tc>
                <a:tc>
                  <a:txBody>
                    <a:bodyPr/>
                    <a:lstStyle/>
                    <a:p>
                      <a:pPr algn="r"/>
                      <a:r>
                        <a:rPr lang="en-US" sz="1600" dirty="0"/>
                        <a:t>16.33%
72</a:t>
                      </a:r>
                      <a:endParaRPr lang="en-US" sz="1600" b="0" dirty="0">
                        <a:solidFill>
                          <a:schemeClr val="bg1">
                            <a:lumMod val="50000"/>
                          </a:schemeClr>
                        </a:solidFill>
                      </a:endParaRPr>
                    </a:p>
                  </a:txBody>
                  <a:tcPr marL="121920" marR="121920" marT="60960" marB="60960"/>
                </a:tc>
                <a:tc>
                  <a:txBody>
                    <a:bodyPr/>
                    <a:lstStyle/>
                    <a:p>
                      <a:pPr algn="r"/>
                      <a:r>
                        <a:rPr lang="en-US" sz="1600" dirty="0"/>
                        <a:t>19.05%
84</a:t>
                      </a:r>
                      <a:endParaRPr lang="en-US" sz="1600" b="0" dirty="0">
                        <a:solidFill>
                          <a:schemeClr val="bg1">
                            <a:lumMod val="50000"/>
                          </a:schemeClr>
                        </a:solidFill>
                      </a:endParaRPr>
                    </a:p>
                  </a:txBody>
                  <a:tcPr marL="121920" marR="121920" marT="60960" marB="60960"/>
                </a:tc>
                <a:tc>
                  <a:txBody>
                    <a:bodyPr/>
                    <a:lstStyle/>
                    <a:p>
                      <a:pPr algn="r"/>
                      <a:r>
                        <a:rPr lang="en-US" sz="1600" dirty="0"/>
                        <a:t>19.27%
85</a:t>
                      </a:r>
                      <a:endParaRPr lang="en-US" sz="1600" b="0" dirty="0">
                        <a:solidFill>
                          <a:schemeClr val="bg1">
                            <a:lumMod val="50000"/>
                          </a:schemeClr>
                        </a:solidFill>
                      </a:endParaRPr>
                    </a:p>
                  </a:txBody>
                  <a:tcPr marL="121920" marR="121920" marT="60960" marB="60960"/>
                </a:tc>
                <a:tc>
                  <a:txBody>
                    <a:bodyPr/>
                    <a:lstStyle/>
                    <a:p>
                      <a:pPr algn="ctr"/>
                      <a:r>
                        <a:rPr lang="en-US" sz="1600" dirty="0">
                          <a:solidFill>
                            <a:schemeClr val="bg1"/>
                          </a:solidFill>
                        </a:rPr>
                        <a:t>28.34%
125</a:t>
                      </a:r>
                      <a:endParaRPr lang="en-US" sz="1600" b="0" dirty="0">
                        <a:solidFill>
                          <a:schemeClr val="bg1"/>
                        </a:solidFill>
                      </a:endParaRPr>
                    </a:p>
                  </a:txBody>
                  <a:tcPr marL="121920" marR="121920" marT="60960" marB="60960">
                    <a:solidFill>
                      <a:schemeClr val="accent2">
                        <a:lumMod val="75000"/>
                      </a:schemeClr>
                    </a:solidFill>
                  </a:tcPr>
                </a:tc>
                <a:tc>
                  <a:txBody>
                    <a:bodyPr/>
                    <a:lstStyle/>
                    <a:p>
                      <a:pPr algn="ctr"/>
                      <a:r>
                        <a:rPr lang="en-US" sz="1600" dirty="0">
                          <a:solidFill>
                            <a:schemeClr val="bg1"/>
                          </a:solidFill>
                        </a:rPr>
                        <a:t>17.01%
75</a:t>
                      </a:r>
                      <a:endParaRPr lang="en-US" sz="1600" b="0" dirty="0">
                        <a:solidFill>
                          <a:schemeClr val="bg1"/>
                        </a:solidFill>
                      </a:endParaRPr>
                    </a:p>
                  </a:txBody>
                  <a:tcPr marL="121920" marR="121920" marT="60960" marB="60960">
                    <a:solidFill>
                      <a:schemeClr val="accent2">
                        <a:lumMod val="75000"/>
                      </a:schemeClr>
                    </a:solidFill>
                  </a:tcPr>
                </a:tc>
                <a:tc>
                  <a:txBody>
                    <a:bodyPr/>
                    <a:lstStyle/>
                    <a:p>
                      <a:pPr algn="r"/>
                      <a:r>
                        <a:rPr lang="en-US" sz="1600" dirty="0"/>
                        <a:t>441</a:t>
                      </a:r>
                      <a:endParaRPr lang="en-US" sz="1600" b="0" dirty="0">
                        <a:solidFill>
                          <a:schemeClr val="bg1">
                            <a:lumMod val="50000"/>
                          </a:schemeClr>
                        </a:solidFill>
                      </a:endParaRPr>
                    </a:p>
                  </a:txBody>
                  <a:tcPr marL="121920" marR="121920" marT="60960" marB="60960"/>
                </a:tc>
                <a:extLst>
                  <a:ext uri="{0D108BD9-81ED-4DB2-BD59-A6C34878D82A}">
                    <a16:rowId xmlns:a16="http://schemas.microsoft.com/office/drawing/2014/main" val="10005"/>
                  </a:ext>
                </a:extLst>
              </a:tr>
              <a:tr h="867747">
                <a:tc>
                  <a:txBody>
                    <a:bodyPr/>
                    <a:lstStyle/>
                    <a:p>
                      <a:pPr algn="l"/>
                      <a:r>
                        <a:rPr lang="en-US" sz="1600" dirty="0"/>
                        <a:t>#6: On going sports e.g. fantasy sports</a:t>
                      </a:r>
                      <a:endParaRPr lang="en-US" sz="1600" b="0" dirty="0">
                        <a:solidFill>
                          <a:schemeClr val="bg1">
                            <a:lumMod val="50000"/>
                          </a:schemeClr>
                        </a:solidFill>
                      </a:endParaRPr>
                    </a:p>
                  </a:txBody>
                  <a:tcPr marL="121920" marR="121920" marT="60960" marB="60960"/>
                </a:tc>
                <a:tc>
                  <a:txBody>
                    <a:bodyPr/>
                    <a:lstStyle/>
                    <a:p>
                      <a:pPr algn="r"/>
                      <a:r>
                        <a:rPr lang="en-US" sz="1600" dirty="0"/>
                        <a:t>24.94%
110</a:t>
                      </a:r>
                      <a:endParaRPr lang="en-US" sz="1600" b="0" dirty="0">
                        <a:solidFill>
                          <a:schemeClr val="bg1">
                            <a:lumMod val="50000"/>
                          </a:schemeClr>
                        </a:solidFill>
                      </a:endParaRPr>
                    </a:p>
                  </a:txBody>
                  <a:tcPr marL="121920" marR="121920" marT="60960" marB="60960"/>
                </a:tc>
                <a:tc>
                  <a:txBody>
                    <a:bodyPr/>
                    <a:lstStyle/>
                    <a:p>
                      <a:pPr algn="r"/>
                      <a:r>
                        <a:rPr lang="en-US" sz="1600" dirty="0"/>
                        <a:t>18.59%
82</a:t>
                      </a:r>
                      <a:endParaRPr lang="en-US" sz="1600" b="0" dirty="0">
                        <a:solidFill>
                          <a:schemeClr val="bg1">
                            <a:lumMod val="50000"/>
                          </a:schemeClr>
                        </a:solidFill>
                      </a:endParaRPr>
                    </a:p>
                  </a:txBody>
                  <a:tcPr marL="121920" marR="121920" marT="60960" marB="60960"/>
                </a:tc>
                <a:tc>
                  <a:txBody>
                    <a:bodyPr/>
                    <a:lstStyle/>
                    <a:p>
                      <a:pPr algn="r"/>
                      <a:r>
                        <a:rPr lang="en-US" sz="1600" dirty="0"/>
                        <a:t>24.04%
106</a:t>
                      </a:r>
                      <a:endParaRPr lang="en-US" sz="1600" b="0" dirty="0">
                        <a:solidFill>
                          <a:schemeClr val="bg1">
                            <a:lumMod val="50000"/>
                          </a:schemeClr>
                        </a:solidFill>
                      </a:endParaRPr>
                    </a:p>
                  </a:txBody>
                  <a:tcPr marL="121920" marR="121920" marT="60960" marB="60960"/>
                </a:tc>
                <a:tc>
                  <a:txBody>
                    <a:bodyPr/>
                    <a:lstStyle/>
                    <a:p>
                      <a:pPr algn="ctr"/>
                      <a:r>
                        <a:rPr lang="en-US" sz="1600" dirty="0">
                          <a:solidFill>
                            <a:schemeClr val="bg1"/>
                          </a:solidFill>
                        </a:rPr>
                        <a:t>19.73%
87</a:t>
                      </a:r>
                      <a:endParaRPr lang="en-US" sz="1600" b="0" dirty="0">
                        <a:solidFill>
                          <a:schemeClr val="bg1"/>
                        </a:solidFill>
                      </a:endParaRPr>
                    </a:p>
                  </a:txBody>
                  <a:tcPr marL="121920" marR="121920" marT="60960" marB="60960">
                    <a:solidFill>
                      <a:schemeClr val="accent2">
                        <a:lumMod val="75000"/>
                      </a:schemeClr>
                    </a:solidFill>
                  </a:tcPr>
                </a:tc>
                <a:tc>
                  <a:txBody>
                    <a:bodyPr/>
                    <a:lstStyle/>
                    <a:p>
                      <a:pPr algn="ctr"/>
                      <a:r>
                        <a:rPr lang="en-US" sz="1600" dirty="0">
                          <a:solidFill>
                            <a:schemeClr val="bg1"/>
                          </a:solidFill>
                        </a:rPr>
                        <a:t>12.70%
56</a:t>
                      </a:r>
                      <a:endParaRPr lang="en-US" sz="1600" b="0" dirty="0">
                        <a:solidFill>
                          <a:schemeClr val="bg1"/>
                        </a:solidFill>
                      </a:endParaRPr>
                    </a:p>
                  </a:txBody>
                  <a:tcPr marL="121920" marR="121920" marT="60960" marB="60960">
                    <a:solidFill>
                      <a:schemeClr val="accent2">
                        <a:lumMod val="75000"/>
                      </a:schemeClr>
                    </a:solidFill>
                  </a:tcPr>
                </a:tc>
                <a:tc>
                  <a:txBody>
                    <a:bodyPr/>
                    <a:lstStyle/>
                    <a:p>
                      <a:pPr algn="r"/>
                      <a:r>
                        <a:rPr lang="en-US" sz="1600" dirty="0"/>
                        <a:t>441</a:t>
                      </a:r>
                      <a:endParaRPr lang="en-US" sz="1600" b="0" dirty="0">
                        <a:solidFill>
                          <a:schemeClr val="bg1">
                            <a:lumMod val="50000"/>
                          </a:schemeClr>
                        </a:solidFill>
                      </a:endParaRPr>
                    </a:p>
                  </a:txBody>
                  <a:tcPr marL="121920" marR="121920" marT="60960" marB="60960"/>
                </a:tc>
                <a:extLst>
                  <a:ext uri="{0D108BD9-81ED-4DB2-BD59-A6C34878D82A}">
                    <a16:rowId xmlns:a16="http://schemas.microsoft.com/office/drawing/2014/main" val="10006"/>
                  </a:ext>
                </a:extLst>
              </a:tr>
            </a:tbl>
          </a:graphicData>
        </a:graphic>
      </p:graphicFrame>
      <p:sp>
        <p:nvSpPr>
          <p:cNvPr id="2" name="Title"/>
          <p:cNvSpPr>
            <a:spLocks noGrp="1"/>
          </p:cNvSpPr>
          <p:nvPr>
            <p:ph type="title"/>
          </p:nvPr>
        </p:nvSpPr>
        <p:spPr>
          <a:xfrm>
            <a:off x="660887" y="322132"/>
            <a:ext cx="10465427" cy="731617"/>
          </a:xfrm>
        </p:spPr>
        <p:txBody>
          <a:bodyPr>
            <a:normAutofit fontScale="90000"/>
          </a:bodyPr>
          <a:lstStyle/>
          <a:p>
            <a:r>
              <a:rPr lang="en-GB" dirty="0"/>
              <a:t>“Regular" activities in youth group. </a:t>
            </a:r>
            <a:endParaRPr dirty="0"/>
          </a:p>
        </p:txBody>
      </p:sp>
      <p:graphicFrame>
        <p:nvGraphicFramePr>
          <p:cNvPr id="3" name="Table 2">
            <a:extLst>
              <a:ext uri="{FF2B5EF4-FFF2-40B4-BE49-F238E27FC236}">
                <a16:creationId xmlns:a16="http://schemas.microsoft.com/office/drawing/2014/main" id="{4760EDBD-717A-4A09-8633-000E0CDD77AD}"/>
              </a:ext>
            </a:extLst>
          </p:cNvPr>
          <p:cNvGraphicFramePr>
            <a:graphicFrameLocks noGrp="1"/>
          </p:cNvGraphicFramePr>
          <p:nvPr>
            <p:extLst>
              <p:ext uri="{D42A27DB-BD31-4B8C-83A1-F6EECF244321}">
                <p14:modId xmlns:p14="http://schemas.microsoft.com/office/powerpoint/2010/main" val="2660591065"/>
              </p:ext>
            </p:extLst>
          </p:nvPr>
        </p:nvGraphicFramePr>
        <p:xfrm>
          <a:off x="11257005" y="1313289"/>
          <a:ext cx="934995" cy="4864825"/>
        </p:xfrm>
        <a:graphic>
          <a:graphicData uri="http://schemas.openxmlformats.org/drawingml/2006/table">
            <a:tbl>
              <a:tblPr firstRow="1" bandRow="1">
                <a:tableStyleId>{21E4AEA4-8DFA-4A89-87EB-49C32662AFE0}</a:tableStyleId>
              </a:tblPr>
              <a:tblGrid>
                <a:gridCol w="934995">
                  <a:extLst>
                    <a:ext uri="{9D8B030D-6E8A-4147-A177-3AD203B41FA5}">
                      <a16:colId xmlns:a16="http://schemas.microsoft.com/office/drawing/2014/main" val="3757880309"/>
                    </a:ext>
                  </a:extLst>
                </a:gridCol>
              </a:tblGrid>
              <a:tr h="700862">
                <a:tc>
                  <a:txBody>
                    <a:bodyPr/>
                    <a:lstStyle/>
                    <a:p>
                      <a:pPr algn="ctr"/>
                      <a:r>
                        <a:rPr lang="en-US" sz="2800" dirty="0">
                          <a:solidFill>
                            <a:srgbClr val="FF0000"/>
                          </a:solidFill>
                        </a:rPr>
                        <a:t>46.8</a:t>
                      </a:r>
                      <a:endParaRPr lang="en-US" sz="3000" dirty="0">
                        <a:solidFill>
                          <a:srgbClr val="FF0000"/>
                        </a:solidFill>
                      </a:endParaRPr>
                    </a:p>
                  </a:txBody>
                  <a:tcPr anchor="ctr"/>
                </a:tc>
                <a:extLst>
                  <a:ext uri="{0D108BD9-81ED-4DB2-BD59-A6C34878D82A}">
                    <a16:rowId xmlns:a16="http://schemas.microsoft.com/office/drawing/2014/main" val="1216978928"/>
                  </a:ext>
                </a:extLst>
              </a:tr>
              <a:tr h="626987">
                <a:tc>
                  <a:txBody>
                    <a:bodyPr/>
                    <a:lstStyle/>
                    <a:p>
                      <a:pPr algn="ctr"/>
                      <a:r>
                        <a:rPr lang="en-US" sz="2000" b="0" dirty="0">
                          <a:solidFill>
                            <a:srgbClr val="FF0000"/>
                          </a:solidFill>
                        </a:rPr>
                        <a:t>48.88</a:t>
                      </a:r>
                    </a:p>
                  </a:txBody>
                  <a:tcPr anchor="ctr"/>
                </a:tc>
                <a:extLst>
                  <a:ext uri="{0D108BD9-81ED-4DB2-BD59-A6C34878D82A}">
                    <a16:rowId xmlns:a16="http://schemas.microsoft.com/office/drawing/2014/main" val="2977915618"/>
                  </a:ext>
                </a:extLst>
              </a:tr>
              <a:tr h="732257">
                <a:tc>
                  <a:txBody>
                    <a:bodyPr/>
                    <a:lstStyle/>
                    <a:p>
                      <a:pPr algn="ctr"/>
                      <a:r>
                        <a:rPr lang="en-US" sz="2000" b="0" dirty="0">
                          <a:solidFill>
                            <a:schemeClr val="bg1"/>
                          </a:solidFill>
                        </a:rPr>
                        <a:t>53.31</a:t>
                      </a:r>
                    </a:p>
                  </a:txBody>
                  <a:tcPr anchor="ctr">
                    <a:solidFill>
                      <a:schemeClr val="accent3"/>
                    </a:solidFill>
                  </a:tcPr>
                </a:tc>
                <a:extLst>
                  <a:ext uri="{0D108BD9-81ED-4DB2-BD59-A6C34878D82A}">
                    <a16:rowId xmlns:a16="http://schemas.microsoft.com/office/drawing/2014/main" val="129398566"/>
                  </a:ext>
                </a:extLst>
              </a:tr>
              <a:tr h="593124">
                <a:tc>
                  <a:txBody>
                    <a:bodyPr/>
                    <a:lstStyle/>
                    <a:p>
                      <a:pPr algn="ctr"/>
                      <a:r>
                        <a:rPr lang="en-US" sz="2000" b="0" dirty="0">
                          <a:solidFill>
                            <a:srgbClr val="FF0000"/>
                          </a:solidFill>
                        </a:rPr>
                        <a:t>45.79</a:t>
                      </a:r>
                    </a:p>
                  </a:txBody>
                  <a:tcPr anchor="ctr"/>
                </a:tc>
                <a:extLst>
                  <a:ext uri="{0D108BD9-81ED-4DB2-BD59-A6C34878D82A}">
                    <a16:rowId xmlns:a16="http://schemas.microsoft.com/office/drawing/2014/main" val="1287575477"/>
                  </a:ext>
                </a:extLst>
              </a:tr>
              <a:tr h="667265">
                <a:tc>
                  <a:txBody>
                    <a:bodyPr/>
                    <a:lstStyle/>
                    <a:p>
                      <a:pPr algn="ctr"/>
                      <a:r>
                        <a:rPr lang="en-US" sz="2000" b="0" dirty="0">
                          <a:solidFill>
                            <a:schemeClr val="bg1"/>
                          </a:solidFill>
                        </a:rPr>
                        <a:t>54.87</a:t>
                      </a:r>
                    </a:p>
                  </a:txBody>
                  <a:tcPr anchor="ctr">
                    <a:solidFill>
                      <a:schemeClr val="accent3"/>
                    </a:solidFill>
                  </a:tcPr>
                </a:tc>
                <a:extLst>
                  <a:ext uri="{0D108BD9-81ED-4DB2-BD59-A6C34878D82A}">
                    <a16:rowId xmlns:a16="http://schemas.microsoft.com/office/drawing/2014/main" val="2313635075"/>
                  </a:ext>
                </a:extLst>
              </a:tr>
              <a:tr h="741406">
                <a:tc>
                  <a:txBody>
                    <a:bodyPr/>
                    <a:lstStyle/>
                    <a:p>
                      <a:pPr algn="ctr"/>
                      <a:r>
                        <a:rPr lang="en-US" sz="2000" b="0" dirty="0">
                          <a:solidFill>
                            <a:srgbClr val="FF0000"/>
                          </a:solidFill>
                        </a:rPr>
                        <a:t>45.35</a:t>
                      </a:r>
                    </a:p>
                  </a:txBody>
                  <a:tcPr anchor="ctr"/>
                </a:tc>
                <a:extLst>
                  <a:ext uri="{0D108BD9-81ED-4DB2-BD59-A6C34878D82A}">
                    <a16:rowId xmlns:a16="http://schemas.microsoft.com/office/drawing/2014/main" val="2830335797"/>
                  </a:ext>
                </a:extLst>
              </a:tr>
              <a:tr h="802924">
                <a:tc>
                  <a:txBody>
                    <a:bodyPr/>
                    <a:lstStyle/>
                    <a:p>
                      <a:pPr algn="ctr"/>
                      <a:r>
                        <a:rPr lang="en-US" sz="2000" b="0" dirty="0">
                          <a:solidFill>
                            <a:srgbClr val="FF0000"/>
                          </a:solidFill>
                        </a:rPr>
                        <a:t>32.43</a:t>
                      </a:r>
                    </a:p>
                  </a:txBody>
                  <a:tcPr anchor="ctr"/>
                </a:tc>
                <a:extLst>
                  <a:ext uri="{0D108BD9-81ED-4DB2-BD59-A6C34878D82A}">
                    <a16:rowId xmlns:a16="http://schemas.microsoft.com/office/drawing/2014/main" val="456251930"/>
                  </a:ext>
                </a:extLst>
              </a:tr>
            </a:tbl>
          </a:graphicData>
        </a:graphic>
      </p:graphicFrame>
    </p:spTree>
    <p:extLst>
      <p:ext uri="{BB962C8B-B14F-4D97-AF65-F5344CB8AC3E}">
        <p14:creationId xmlns:p14="http://schemas.microsoft.com/office/powerpoint/2010/main" val="3946289732"/>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660887" y="322132"/>
            <a:ext cx="10465427" cy="731617"/>
          </a:xfrm>
        </p:spPr>
        <p:txBody>
          <a:bodyPr>
            <a:normAutofit fontScale="90000"/>
          </a:bodyPr>
          <a:lstStyle/>
          <a:p>
            <a:r>
              <a:rPr lang="en-GB" dirty="0"/>
              <a:t>“Unique" activities in youth group. </a:t>
            </a:r>
            <a:endParaRPr dirty="0"/>
          </a:p>
        </p:txBody>
      </p:sp>
      <p:graphicFrame>
        <p:nvGraphicFramePr>
          <p:cNvPr id="4" name="Table Placeholder"/>
          <p:cNvGraphicFramePr>
            <a:graphicFrameLocks/>
          </p:cNvGraphicFramePr>
          <p:nvPr>
            <p:extLst>
              <p:ext uri="{D42A27DB-BD31-4B8C-83A1-F6EECF244321}">
                <p14:modId xmlns:p14="http://schemas.microsoft.com/office/powerpoint/2010/main" val="1922745149"/>
              </p:ext>
            </p:extLst>
          </p:nvPr>
        </p:nvGraphicFramePr>
        <p:xfrm>
          <a:off x="660888" y="1313289"/>
          <a:ext cx="10465427" cy="4695626"/>
        </p:xfrm>
        <a:graphic>
          <a:graphicData uri="http://schemas.openxmlformats.org/drawingml/2006/table">
            <a:tbl>
              <a:tblPr>
                <a:tableStyleId>{8A107856-5554-42FB-B03E-39F5DBC370BA}</a:tableStyleId>
              </a:tblPr>
              <a:tblGrid>
                <a:gridCol w="1744826">
                  <a:extLst>
                    <a:ext uri="{9D8B030D-6E8A-4147-A177-3AD203B41FA5}">
                      <a16:colId xmlns:a16="http://schemas.microsoft.com/office/drawing/2014/main" val="20000"/>
                    </a:ext>
                  </a:extLst>
                </a:gridCol>
                <a:gridCol w="1245296">
                  <a:extLst>
                    <a:ext uri="{9D8B030D-6E8A-4147-A177-3AD203B41FA5}">
                      <a16:colId xmlns:a16="http://schemas.microsoft.com/office/drawing/2014/main" val="20001"/>
                    </a:ext>
                  </a:extLst>
                </a:gridCol>
                <a:gridCol w="1495061">
                  <a:extLst>
                    <a:ext uri="{9D8B030D-6E8A-4147-A177-3AD203B41FA5}">
                      <a16:colId xmlns:a16="http://schemas.microsoft.com/office/drawing/2014/main" val="20002"/>
                    </a:ext>
                  </a:extLst>
                </a:gridCol>
                <a:gridCol w="1495061">
                  <a:extLst>
                    <a:ext uri="{9D8B030D-6E8A-4147-A177-3AD203B41FA5}">
                      <a16:colId xmlns:a16="http://schemas.microsoft.com/office/drawing/2014/main" val="20003"/>
                    </a:ext>
                  </a:extLst>
                </a:gridCol>
                <a:gridCol w="1700435">
                  <a:extLst>
                    <a:ext uri="{9D8B030D-6E8A-4147-A177-3AD203B41FA5}">
                      <a16:colId xmlns:a16="http://schemas.microsoft.com/office/drawing/2014/main" val="20004"/>
                    </a:ext>
                  </a:extLst>
                </a:gridCol>
                <a:gridCol w="1922106">
                  <a:extLst>
                    <a:ext uri="{9D8B030D-6E8A-4147-A177-3AD203B41FA5}">
                      <a16:colId xmlns:a16="http://schemas.microsoft.com/office/drawing/2014/main" val="20005"/>
                    </a:ext>
                  </a:extLst>
                </a:gridCol>
                <a:gridCol w="862642">
                  <a:extLst>
                    <a:ext uri="{9D8B030D-6E8A-4147-A177-3AD203B41FA5}">
                      <a16:colId xmlns:a16="http://schemas.microsoft.com/office/drawing/2014/main" val="20006"/>
                    </a:ext>
                  </a:extLst>
                </a:gridCol>
              </a:tblGrid>
              <a:tr h="674132">
                <a:tc>
                  <a:txBody>
                    <a:bodyPr/>
                    <a:lstStyle/>
                    <a:p>
                      <a:pPr algn="l"/>
                      <a:endParaRPr lang="en-US" sz="1900" dirty="0"/>
                    </a:p>
                  </a:txBody>
                  <a:tcPr marL="121920" marR="121920" marT="60960" marB="60960"/>
                </a:tc>
                <a:tc>
                  <a:txBody>
                    <a:bodyPr/>
                    <a:lstStyle/>
                    <a:p>
                      <a:pPr algn="r"/>
                      <a:r>
                        <a:rPr lang="en-US" sz="1900" dirty="0"/>
                        <a:t>N.O. - N.I. </a:t>
                      </a:r>
                      <a:endParaRPr lang="en-US" sz="1900" b="0" dirty="0">
                        <a:solidFill>
                          <a:schemeClr val="bg1">
                            <a:lumMod val="50000"/>
                          </a:schemeClr>
                        </a:solidFill>
                      </a:endParaRPr>
                    </a:p>
                  </a:txBody>
                  <a:tcPr marL="121920" marR="121920" marT="60960" marB="60960"/>
                </a:tc>
                <a:tc>
                  <a:txBody>
                    <a:bodyPr/>
                    <a:lstStyle/>
                    <a:p>
                      <a:pPr algn="r"/>
                      <a:r>
                        <a:rPr lang="en-US" sz="1900" dirty="0"/>
                        <a:t>N.O. - Int</a:t>
                      </a:r>
                      <a:endParaRPr lang="en-US" sz="1900" b="0" dirty="0">
                        <a:solidFill>
                          <a:schemeClr val="bg1">
                            <a:lumMod val="50000"/>
                          </a:schemeClr>
                        </a:solidFill>
                      </a:endParaRPr>
                    </a:p>
                  </a:txBody>
                  <a:tcPr marL="121920" marR="121920" marT="60960" marB="60960"/>
                </a:tc>
                <a:tc>
                  <a:txBody>
                    <a:bodyPr/>
                    <a:lstStyle/>
                    <a:p>
                      <a:pPr algn="r"/>
                      <a:r>
                        <a:rPr lang="en-US" sz="1900" dirty="0"/>
                        <a:t>OFF – N.I.</a:t>
                      </a:r>
                      <a:endParaRPr lang="en-US" sz="1900" b="0" dirty="0">
                        <a:solidFill>
                          <a:schemeClr val="bg1">
                            <a:lumMod val="50000"/>
                          </a:schemeClr>
                        </a:solidFill>
                      </a:endParaRPr>
                    </a:p>
                  </a:txBody>
                  <a:tcPr marL="121920" marR="121920" marT="60960" marB="60960"/>
                </a:tc>
                <a:tc>
                  <a:txBody>
                    <a:bodyPr/>
                    <a:lstStyle/>
                    <a:p>
                      <a:pPr algn="r"/>
                      <a:r>
                        <a:rPr lang="en-US" sz="1900" dirty="0"/>
                        <a:t>OFF - ATTEND WHEN CAN</a:t>
                      </a:r>
                      <a:endParaRPr lang="en-US" sz="1900" b="0" dirty="0">
                        <a:solidFill>
                          <a:schemeClr val="bg1">
                            <a:lumMod val="50000"/>
                          </a:schemeClr>
                        </a:solidFill>
                      </a:endParaRPr>
                    </a:p>
                  </a:txBody>
                  <a:tcPr marL="121920" marR="121920" marT="60960" marB="60960"/>
                </a:tc>
                <a:tc>
                  <a:txBody>
                    <a:bodyPr/>
                    <a:lstStyle/>
                    <a:p>
                      <a:pPr algn="r"/>
                      <a:r>
                        <a:rPr lang="en-US" sz="1900" dirty="0"/>
                        <a:t>OFF- TRY NEVER TO MISS IT</a:t>
                      </a:r>
                      <a:endParaRPr lang="en-US" sz="1900" b="0" dirty="0">
                        <a:solidFill>
                          <a:schemeClr val="bg1">
                            <a:lumMod val="50000"/>
                          </a:schemeClr>
                        </a:solidFill>
                      </a:endParaRPr>
                    </a:p>
                  </a:txBody>
                  <a:tcPr marL="121920" marR="121920" marT="60960" marB="60960"/>
                </a:tc>
                <a:tc>
                  <a:txBody>
                    <a:bodyPr/>
                    <a:lstStyle/>
                    <a:p>
                      <a:pPr algn="r"/>
                      <a:r>
                        <a:rPr lang="en-US" sz="1900" dirty="0"/>
                        <a:t>TOTAL</a:t>
                      </a:r>
                      <a:endParaRPr lang="en-US" sz="1900" b="0" dirty="0">
                        <a:solidFill>
                          <a:schemeClr val="bg1">
                            <a:lumMod val="50000"/>
                          </a:schemeClr>
                        </a:solidFill>
                      </a:endParaRPr>
                    </a:p>
                  </a:txBody>
                  <a:tcPr marL="121920" marR="121920" marT="60960" marB="60960"/>
                </a:tc>
                <a:extLst>
                  <a:ext uri="{0D108BD9-81ED-4DB2-BD59-A6C34878D82A}">
                    <a16:rowId xmlns:a16="http://schemas.microsoft.com/office/drawing/2014/main" val="10000"/>
                  </a:ext>
                </a:extLst>
              </a:tr>
              <a:tr h="588601">
                <a:tc>
                  <a:txBody>
                    <a:bodyPr/>
                    <a:lstStyle/>
                    <a:p>
                      <a:pPr algn="l"/>
                      <a:r>
                        <a:rPr lang="en-US" sz="1600" dirty="0"/>
                        <a:t># 1: Youth led worship night</a:t>
                      </a:r>
                      <a:endParaRPr lang="en-US" sz="1600" b="0" dirty="0">
                        <a:solidFill>
                          <a:schemeClr val="bg1">
                            <a:lumMod val="50000"/>
                          </a:schemeClr>
                        </a:solidFill>
                      </a:endParaRPr>
                    </a:p>
                  </a:txBody>
                  <a:tcPr marL="121920" marR="121920" marT="60960" marB="60960"/>
                </a:tc>
                <a:tc>
                  <a:txBody>
                    <a:bodyPr/>
                    <a:lstStyle/>
                    <a:p>
                      <a:pPr algn="r"/>
                      <a:r>
                        <a:rPr lang="en-US" sz="1600" dirty="0"/>
                        <a:t>15.70 %
70</a:t>
                      </a:r>
                      <a:endParaRPr lang="en-US" sz="1600" b="0" dirty="0">
                        <a:solidFill>
                          <a:schemeClr val="bg1">
                            <a:lumMod val="50000"/>
                          </a:schemeClr>
                        </a:solidFill>
                      </a:endParaRPr>
                    </a:p>
                  </a:txBody>
                  <a:tcPr marL="121920" marR="121920" marT="60960" marB="60960"/>
                </a:tc>
                <a:tc>
                  <a:txBody>
                    <a:bodyPr/>
                    <a:lstStyle/>
                    <a:p>
                      <a:pPr algn="r"/>
                      <a:r>
                        <a:rPr lang="en-US" sz="1600" dirty="0"/>
                        <a:t>17.26%
77</a:t>
                      </a:r>
                      <a:endParaRPr lang="en-US" sz="1600" b="0" dirty="0">
                        <a:solidFill>
                          <a:schemeClr val="bg1">
                            <a:lumMod val="50000"/>
                          </a:schemeClr>
                        </a:solidFill>
                      </a:endParaRPr>
                    </a:p>
                  </a:txBody>
                  <a:tcPr marL="121920" marR="121920" marT="60960" marB="60960"/>
                </a:tc>
                <a:tc>
                  <a:txBody>
                    <a:bodyPr/>
                    <a:lstStyle/>
                    <a:p>
                      <a:pPr algn="r"/>
                      <a:r>
                        <a:rPr lang="en-US" sz="1600" dirty="0"/>
                        <a:t>20.85%</a:t>
                      </a:r>
                    </a:p>
                    <a:p>
                      <a:pPr algn="r"/>
                      <a:r>
                        <a:rPr lang="en-US" sz="1600" b="0" dirty="0">
                          <a:solidFill>
                            <a:schemeClr val="bg1">
                              <a:lumMod val="50000"/>
                            </a:schemeClr>
                          </a:solidFill>
                        </a:rPr>
                        <a:t>93</a:t>
                      </a:r>
                    </a:p>
                  </a:txBody>
                  <a:tcPr marL="121920" marR="121920" marT="60960" marB="60960"/>
                </a:tc>
                <a:tc>
                  <a:txBody>
                    <a:bodyPr/>
                    <a:lstStyle/>
                    <a:p>
                      <a:pPr algn="r"/>
                      <a:r>
                        <a:rPr lang="en-US" sz="1600" dirty="0">
                          <a:solidFill>
                            <a:schemeClr val="bg1"/>
                          </a:solidFill>
                        </a:rPr>
                        <a:t>29.15%
130</a:t>
                      </a:r>
                      <a:endParaRPr lang="en-US" sz="1600" b="0" dirty="0">
                        <a:solidFill>
                          <a:schemeClr val="bg1"/>
                        </a:solidFill>
                      </a:endParaRPr>
                    </a:p>
                  </a:txBody>
                  <a:tcPr marL="121920" marR="121920" marT="60960" marB="60960">
                    <a:solidFill>
                      <a:schemeClr val="accent2">
                        <a:lumMod val="75000"/>
                      </a:schemeClr>
                    </a:solidFill>
                  </a:tcPr>
                </a:tc>
                <a:tc>
                  <a:txBody>
                    <a:bodyPr/>
                    <a:lstStyle/>
                    <a:p>
                      <a:pPr algn="r"/>
                      <a:r>
                        <a:rPr lang="en-US" sz="1600" dirty="0">
                          <a:solidFill>
                            <a:schemeClr val="bg1"/>
                          </a:solidFill>
                        </a:rPr>
                        <a:t>17.04%
76</a:t>
                      </a:r>
                      <a:endParaRPr lang="en-US" sz="1600" b="0" dirty="0">
                        <a:solidFill>
                          <a:schemeClr val="bg1"/>
                        </a:solidFill>
                      </a:endParaRPr>
                    </a:p>
                  </a:txBody>
                  <a:tcPr marL="121920" marR="121920" marT="60960" marB="60960">
                    <a:solidFill>
                      <a:schemeClr val="accent2">
                        <a:lumMod val="75000"/>
                      </a:schemeClr>
                    </a:solidFill>
                  </a:tcPr>
                </a:tc>
                <a:tc>
                  <a:txBody>
                    <a:bodyPr/>
                    <a:lstStyle/>
                    <a:p>
                      <a:pPr algn="r"/>
                      <a:r>
                        <a:rPr lang="en-US" sz="1600" dirty="0"/>
                        <a:t>444</a:t>
                      </a:r>
                      <a:endParaRPr lang="en-US" sz="1600" b="0" dirty="0">
                        <a:solidFill>
                          <a:schemeClr val="bg1">
                            <a:lumMod val="50000"/>
                          </a:schemeClr>
                        </a:solidFill>
                      </a:endParaRPr>
                    </a:p>
                  </a:txBody>
                  <a:tcPr marL="121920" marR="121920" marT="60960" marB="60960"/>
                </a:tc>
                <a:extLst>
                  <a:ext uri="{0D108BD9-81ED-4DB2-BD59-A6C34878D82A}">
                    <a16:rowId xmlns:a16="http://schemas.microsoft.com/office/drawing/2014/main" val="10001"/>
                  </a:ext>
                </a:extLst>
              </a:tr>
              <a:tr h="609185">
                <a:tc>
                  <a:txBody>
                    <a:bodyPr/>
                    <a:lstStyle/>
                    <a:p>
                      <a:pPr algn="l"/>
                      <a:r>
                        <a:rPr lang="en-US" sz="1600" dirty="0"/>
                        <a:t>#2 Community Service Project</a:t>
                      </a:r>
                      <a:endParaRPr lang="en-US" sz="1600" b="0" dirty="0">
                        <a:solidFill>
                          <a:schemeClr val="bg1">
                            <a:lumMod val="50000"/>
                          </a:schemeClr>
                        </a:solidFill>
                      </a:endParaRPr>
                    </a:p>
                  </a:txBody>
                  <a:tcPr marL="121920" marR="121920" marT="60960" marB="60960"/>
                </a:tc>
                <a:tc>
                  <a:txBody>
                    <a:bodyPr/>
                    <a:lstStyle/>
                    <a:p>
                      <a:pPr algn="r"/>
                      <a:r>
                        <a:rPr lang="en-US" sz="1600" dirty="0"/>
                        <a:t>9.09%
40</a:t>
                      </a:r>
                      <a:endParaRPr lang="en-US" sz="1600" b="0" dirty="0">
                        <a:solidFill>
                          <a:schemeClr val="bg1">
                            <a:lumMod val="50000"/>
                          </a:schemeClr>
                        </a:solidFill>
                      </a:endParaRPr>
                    </a:p>
                  </a:txBody>
                  <a:tcPr marL="121920" marR="121920" marT="60960" marB="60960"/>
                </a:tc>
                <a:tc>
                  <a:txBody>
                    <a:bodyPr/>
                    <a:lstStyle/>
                    <a:p>
                      <a:pPr algn="r"/>
                      <a:r>
                        <a:rPr lang="en-US" sz="1600" dirty="0"/>
                        <a:t>15.23%
67</a:t>
                      </a:r>
                      <a:endParaRPr lang="en-US" sz="1600" b="0" dirty="0">
                        <a:solidFill>
                          <a:schemeClr val="bg1">
                            <a:lumMod val="50000"/>
                          </a:schemeClr>
                        </a:solidFill>
                      </a:endParaRPr>
                    </a:p>
                  </a:txBody>
                  <a:tcPr marL="121920" marR="121920" marT="60960" marB="60960"/>
                </a:tc>
                <a:tc>
                  <a:txBody>
                    <a:bodyPr/>
                    <a:lstStyle/>
                    <a:p>
                      <a:pPr algn="r"/>
                      <a:r>
                        <a:rPr lang="en-US" sz="1600" dirty="0"/>
                        <a:t>18.86%
83</a:t>
                      </a:r>
                      <a:endParaRPr lang="en-US" sz="1600" b="0" dirty="0">
                        <a:solidFill>
                          <a:schemeClr val="bg1">
                            <a:lumMod val="50000"/>
                          </a:schemeClr>
                        </a:solidFill>
                      </a:endParaRPr>
                    </a:p>
                  </a:txBody>
                  <a:tcPr marL="121920" marR="121920" marT="60960" marB="60960"/>
                </a:tc>
                <a:tc>
                  <a:txBody>
                    <a:bodyPr/>
                    <a:lstStyle/>
                    <a:p>
                      <a:pPr algn="r"/>
                      <a:r>
                        <a:rPr lang="en-US" sz="1600" dirty="0">
                          <a:solidFill>
                            <a:schemeClr val="bg1"/>
                          </a:solidFill>
                        </a:rPr>
                        <a:t>37.95%
167</a:t>
                      </a:r>
                      <a:endParaRPr lang="en-US" sz="1600" b="0" dirty="0">
                        <a:solidFill>
                          <a:schemeClr val="bg1"/>
                        </a:solidFill>
                      </a:endParaRPr>
                    </a:p>
                  </a:txBody>
                  <a:tcPr marL="121920" marR="121920" marT="60960" marB="60960">
                    <a:solidFill>
                      <a:schemeClr val="accent2">
                        <a:lumMod val="75000"/>
                      </a:schemeClr>
                    </a:solidFill>
                  </a:tcPr>
                </a:tc>
                <a:tc>
                  <a:txBody>
                    <a:bodyPr/>
                    <a:lstStyle/>
                    <a:p>
                      <a:pPr algn="r"/>
                      <a:r>
                        <a:rPr lang="en-US" sz="1600" dirty="0">
                          <a:solidFill>
                            <a:schemeClr val="bg1"/>
                          </a:solidFill>
                        </a:rPr>
                        <a:t>18.86%
83</a:t>
                      </a:r>
                      <a:endParaRPr lang="en-US" sz="1600" b="0" dirty="0">
                        <a:solidFill>
                          <a:schemeClr val="bg1"/>
                        </a:solidFill>
                      </a:endParaRPr>
                    </a:p>
                  </a:txBody>
                  <a:tcPr marL="121920" marR="121920" marT="60960" marB="60960">
                    <a:solidFill>
                      <a:schemeClr val="accent2">
                        <a:lumMod val="75000"/>
                      </a:schemeClr>
                    </a:solidFill>
                  </a:tcPr>
                </a:tc>
                <a:tc>
                  <a:txBody>
                    <a:bodyPr/>
                    <a:lstStyle/>
                    <a:p>
                      <a:pPr algn="r"/>
                      <a:r>
                        <a:rPr lang="en-US" sz="1600" dirty="0"/>
                        <a:t>437</a:t>
                      </a:r>
                      <a:endParaRPr lang="en-US" sz="1600" b="0" dirty="0">
                        <a:solidFill>
                          <a:schemeClr val="bg1">
                            <a:lumMod val="50000"/>
                          </a:schemeClr>
                        </a:solidFill>
                      </a:endParaRPr>
                    </a:p>
                  </a:txBody>
                  <a:tcPr marL="121920" marR="121920" marT="60960" marB="60960"/>
                </a:tc>
                <a:extLst>
                  <a:ext uri="{0D108BD9-81ED-4DB2-BD59-A6C34878D82A}">
                    <a16:rowId xmlns:a16="http://schemas.microsoft.com/office/drawing/2014/main" val="10002"/>
                  </a:ext>
                </a:extLst>
              </a:tr>
              <a:tr h="554389">
                <a:tc>
                  <a:txBody>
                    <a:bodyPr/>
                    <a:lstStyle/>
                    <a:p>
                      <a:pPr algn="l"/>
                      <a:r>
                        <a:rPr lang="en-US" sz="1600" dirty="0"/>
                        <a:t>#3: Church Service Project</a:t>
                      </a:r>
                      <a:endParaRPr lang="en-US" sz="1600" b="0" dirty="0">
                        <a:solidFill>
                          <a:schemeClr val="bg1">
                            <a:lumMod val="50000"/>
                          </a:schemeClr>
                        </a:solidFill>
                      </a:endParaRPr>
                    </a:p>
                  </a:txBody>
                  <a:tcPr marL="121920" marR="121920" marT="60960" marB="60960"/>
                </a:tc>
                <a:tc>
                  <a:txBody>
                    <a:bodyPr/>
                    <a:lstStyle/>
                    <a:p>
                      <a:pPr algn="r"/>
                      <a:r>
                        <a:rPr lang="en-US" sz="1600" dirty="0"/>
                        <a:t>13.26%
59</a:t>
                      </a:r>
                      <a:endParaRPr lang="en-US" sz="1600" b="0" dirty="0">
                        <a:solidFill>
                          <a:schemeClr val="bg1">
                            <a:lumMod val="50000"/>
                          </a:schemeClr>
                        </a:solidFill>
                      </a:endParaRPr>
                    </a:p>
                  </a:txBody>
                  <a:tcPr marL="121920" marR="121920" marT="60960" marB="60960"/>
                </a:tc>
                <a:tc>
                  <a:txBody>
                    <a:bodyPr/>
                    <a:lstStyle/>
                    <a:p>
                      <a:pPr algn="r"/>
                      <a:r>
                        <a:rPr lang="en-US" sz="1600" dirty="0"/>
                        <a:t>17.98%
80</a:t>
                      </a:r>
                      <a:endParaRPr lang="en-US" sz="1600" b="0" dirty="0">
                        <a:solidFill>
                          <a:schemeClr val="bg1">
                            <a:lumMod val="50000"/>
                          </a:schemeClr>
                        </a:solidFill>
                      </a:endParaRPr>
                    </a:p>
                  </a:txBody>
                  <a:tcPr marL="121920" marR="121920" marT="60960" marB="60960"/>
                </a:tc>
                <a:tc>
                  <a:txBody>
                    <a:bodyPr/>
                    <a:lstStyle/>
                    <a:p>
                      <a:pPr algn="r"/>
                      <a:r>
                        <a:rPr lang="en-US" sz="1600" dirty="0"/>
                        <a:t>18.88%
84</a:t>
                      </a:r>
                      <a:endParaRPr lang="en-US" sz="1600" b="0" dirty="0">
                        <a:solidFill>
                          <a:schemeClr val="bg1">
                            <a:lumMod val="50000"/>
                          </a:schemeClr>
                        </a:solidFill>
                      </a:endParaRPr>
                    </a:p>
                  </a:txBody>
                  <a:tcPr marL="121920" marR="121920" marT="60960" marB="60960"/>
                </a:tc>
                <a:tc>
                  <a:txBody>
                    <a:bodyPr/>
                    <a:lstStyle/>
                    <a:p>
                      <a:pPr algn="r"/>
                      <a:r>
                        <a:rPr lang="en-US" sz="1600" dirty="0">
                          <a:solidFill>
                            <a:schemeClr val="bg1"/>
                          </a:solidFill>
                        </a:rPr>
                        <a:t>32.81%
146</a:t>
                      </a:r>
                      <a:endParaRPr lang="en-US" sz="1600" b="0" dirty="0">
                        <a:solidFill>
                          <a:schemeClr val="bg1"/>
                        </a:solidFill>
                      </a:endParaRPr>
                    </a:p>
                  </a:txBody>
                  <a:tcPr marL="121920" marR="121920" marT="60960" marB="60960">
                    <a:solidFill>
                      <a:schemeClr val="accent2">
                        <a:lumMod val="75000"/>
                      </a:schemeClr>
                    </a:solidFill>
                  </a:tcPr>
                </a:tc>
                <a:tc>
                  <a:txBody>
                    <a:bodyPr/>
                    <a:lstStyle/>
                    <a:p>
                      <a:pPr algn="r"/>
                      <a:r>
                        <a:rPr lang="en-US" sz="1600" dirty="0">
                          <a:solidFill>
                            <a:schemeClr val="bg1"/>
                          </a:solidFill>
                        </a:rPr>
                        <a:t>15.72%
69</a:t>
                      </a:r>
                      <a:endParaRPr lang="en-US" sz="1600" b="0" dirty="0">
                        <a:solidFill>
                          <a:schemeClr val="bg1"/>
                        </a:solidFill>
                      </a:endParaRPr>
                    </a:p>
                  </a:txBody>
                  <a:tcPr marL="121920" marR="121920" marT="60960" marB="60960">
                    <a:solidFill>
                      <a:schemeClr val="accent2">
                        <a:lumMod val="75000"/>
                      </a:schemeClr>
                    </a:solidFill>
                  </a:tcPr>
                </a:tc>
                <a:tc>
                  <a:txBody>
                    <a:bodyPr/>
                    <a:lstStyle/>
                    <a:p>
                      <a:pPr algn="r"/>
                      <a:r>
                        <a:rPr lang="en-US" sz="1600" dirty="0"/>
                        <a:t>439</a:t>
                      </a:r>
                      <a:endParaRPr lang="en-US" sz="1600" b="0" dirty="0">
                        <a:solidFill>
                          <a:schemeClr val="bg1">
                            <a:lumMod val="50000"/>
                          </a:schemeClr>
                        </a:solidFill>
                      </a:endParaRPr>
                    </a:p>
                  </a:txBody>
                  <a:tcPr marL="121920" marR="121920" marT="60960" marB="60960"/>
                </a:tc>
                <a:extLst>
                  <a:ext uri="{0D108BD9-81ED-4DB2-BD59-A6C34878D82A}">
                    <a16:rowId xmlns:a16="http://schemas.microsoft.com/office/drawing/2014/main" val="10003"/>
                  </a:ext>
                </a:extLst>
              </a:tr>
              <a:tr h="663246">
                <a:tc>
                  <a:txBody>
                    <a:bodyPr/>
                    <a:lstStyle/>
                    <a:p>
                      <a:pPr algn="l"/>
                      <a:r>
                        <a:rPr lang="en-US" sz="1600" dirty="0"/>
                        <a:t>#4: Outdoor Activities</a:t>
                      </a:r>
                      <a:endParaRPr lang="en-US" sz="1600" b="0" dirty="0">
                        <a:solidFill>
                          <a:schemeClr val="bg1">
                            <a:lumMod val="50000"/>
                          </a:schemeClr>
                        </a:solidFill>
                      </a:endParaRPr>
                    </a:p>
                  </a:txBody>
                  <a:tcPr marL="121920" marR="121920" marT="60960" marB="60960"/>
                </a:tc>
                <a:tc>
                  <a:txBody>
                    <a:bodyPr/>
                    <a:lstStyle/>
                    <a:p>
                      <a:pPr algn="r"/>
                      <a:r>
                        <a:rPr lang="en-US" sz="1600" dirty="0"/>
                        <a:t>14.06%
62</a:t>
                      </a:r>
                      <a:endParaRPr lang="en-US" sz="1600" b="0" dirty="0">
                        <a:solidFill>
                          <a:schemeClr val="bg1">
                            <a:lumMod val="50000"/>
                          </a:schemeClr>
                        </a:solidFill>
                      </a:endParaRPr>
                    </a:p>
                  </a:txBody>
                  <a:tcPr marL="121920" marR="121920" marT="60960" marB="60960"/>
                </a:tc>
                <a:tc>
                  <a:txBody>
                    <a:bodyPr/>
                    <a:lstStyle/>
                    <a:p>
                      <a:pPr algn="r"/>
                      <a:r>
                        <a:rPr lang="en-US" sz="1600" dirty="0"/>
                        <a:t>22.09%
101</a:t>
                      </a:r>
                      <a:endParaRPr lang="en-US" sz="1600" b="0" dirty="0">
                        <a:solidFill>
                          <a:schemeClr val="bg1">
                            <a:lumMod val="50000"/>
                          </a:schemeClr>
                        </a:solidFill>
                      </a:endParaRPr>
                    </a:p>
                  </a:txBody>
                  <a:tcPr marL="121920" marR="121920" marT="60960" marB="60960"/>
                </a:tc>
                <a:tc>
                  <a:txBody>
                    <a:bodyPr/>
                    <a:lstStyle/>
                    <a:p>
                      <a:pPr algn="r"/>
                      <a:r>
                        <a:rPr lang="en-US" sz="1600" dirty="0"/>
                        <a:t>16.33%
72</a:t>
                      </a:r>
                      <a:endParaRPr lang="en-US" sz="1600" b="0" dirty="0">
                        <a:solidFill>
                          <a:schemeClr val="bg1">
                            <a:lumMod val="50000"/>
                          </a:schemeClr>
                        </a:solidFill>
                      </a:endParaRPr>
                    </a:p>
                  </a:txBody>
                  <a:tcPr marL="121920" marR="121920" marT="60960" marB="60960"/>
                </a:tc>
                <a:tc>
                  <a:txBody>
                    <a:bodyPr/>
                    <a:lstStyle/>
                    <a:p>
                      <a:pPr algn="r"/>
                      <a:r>
                        <a:rPr lang="en-US" sz="1600" dirty="0">
                          <a:solidFill>
                            <a:schemeClr val="bg1"/>
                          </a:solidFill>
                        </a:rPr>
                        <a:t>30.84%
136</a:t>
                      </a:r>
                      <a:endParaRPr lang="en-US" sz="1600" b="0" dirty="0">
                        <a:solidFill>
                          <a:schemeClr val="bg1"/>
                        </a:solidFill>
                      </a:endParaRPr>
                    </a:p>
                  </a:txBody>
                  <a:tcPr marL="121920" marR="121920" marT="60960" marB="60960">
                    <a:solidFill>
                      <a:schemeClr val="accent2">
                        <a:lumMod val="75000"/>
                      </a:schemeClr>
                    </a:solidFill>
                  </a:tcPr>
                </a:tc>
                <a:tc>
                  <a:txBody>
                    <a:bodyPr/>
                    <a:lstStyle/>
                    <a:p>
                      <a:pPr algn="r"/>
                      <a:r>
                        <a:rPr lang="en-US" sz="1600" dirty="0">
                          <a:solidFill>
                            <a:schemeClr val="bg1"/>
                          </a:solidFill>
                        </a:rPr>
                        <a:t>15.87%
70</a:t>
                      </a:r>
                      <a:endParaRPr lang="en-US" sz="1600" b="0" dirty="0">
                        <a:solidFill>
                          <a:schemeClr val="bg1"/>
                        </a:solidFill>
                      </a:endParaRPr>
                    </a:p>
                  </a:txBody>
                  <a:tcPr marL="121920" marR="121920" marT="60960" marB="60960">
                    <a:solidFill>
                      <a:schemeClr val="accent2">
                        <a:lumMod val="75000"/>
                      </a:schemeClr>
                    </a:solidFill>
                  </a:tcPr>
                </a:tc>
                <a:tc>
                  <a:txBody>
                    <a:bodyPr/>
                    <a:lstStyle/>
                    <a:p>
                      <a:pPr algn="r"/>
                      <a:r>
                        <a:rPr lang="en-US" sz="1600" dirty="0"/>
                        <a:t>441</a:t>
                      </a:r>
                      <a:endParaRPr lang="en-US" sz="1600" b="0" dirty="0">
                        <a:solidFill>
                          <a:schemeClr val="bg1">
                            <a:lumMod val="50000"/>
                          </a:schemeClr>
                        </a:solidFill>
                      </a:endParaRPr>
                    </a:p>
                  </a:txBody>
                  <a:tcPr marL="121920" marR="121920" marT="60960" marB="60960"/>
                </a:tc>
                <a:extLst>
                  <a:ext uri="{0D108BD9-81ED-4DB2-BD59-A6C34878D82A}">
                    <a16:rowId xmlns:a16="http://schemas.microsoft.com/office/drawing/2014/main" val="10004"/>
                  </a:ext>
                </a:extLst>
              </a:tr>
              <a:tr h="634793">
                <a:tc>
                  <a:txBody>
                    <a:bodyPr/>
                    <a:lstStyle/>
                    <a:p>
                      <a:pPr algn="l"/>
                      <a:r>
                        <a:rPr lang="en-US" sz="1600" dirty="0"/>
                        <a:t>#5: Youth Prepared dinner</a:t>
                      </a:r>
                      <a:endParaRPr lang="en-US" sz="1600" b="0" dirty="0">
                        <a:solidFill>
                          <a:schemeClr val="bg1">
                            <a:lumMod val="50000"/>
                          </a:schemeClr>
                        </a:solidFill>
                      </a:endParaRPr>
                    </a:p>
                  </a:txBody>
                  <a:tcPr marL="121920" marR="121920" marT="60960" marB="60960"/>
                </a:tc>
                <a:tc>
                  <a:txBody>
                    <a:bodyPr/>
                    <a:lstStyle/>
                    <a:p>
                      <a:pPr algn="r"/>
                      <a:r>
                        <a:rPr lang="en-US" sz="1600" dirty="0"/>
                        <a:t>16.74%
74</a:t>
                      </a:r>
                      <a:endParaRPr lang="en-US" sz="1600" b="0" dirty="0">
                        <a:solidFill>
                          <a:schemeClr val="bg1">
                            <a:lumMod val="50000"/>
                          </a:schemeClr>
                        </a:solidFill>
                      </a:endParaRPr>
                    </a:p>
                  </a:txBody>
                  <a:tcPr marL="121920" marR="121920" marT="60960" marB="60960"/>
                </a:tc>
                <a:tc>
                  <a:txBody>
                    <a:bodyPr/>
                    <a:lstStyle/>
                    <a:p>
                      <a:pPr algn="r"/>
                      <a:r>
                        <a:rPr lang="en-US" sz="1600" dirty="0"/>
                        <a:t>24.21%
107</a:t>
                      </a:r>
                      <a:endParaRPr lang="en-US" sz="1600" b="0" dirty="0">
                        <a:solidFill>
                          <a:schemeClr val="bg1">
                            <a:lumMod val="50000"/>
                          </a:schemeClr>
                        </a:solidFill>
                      </a:endParaRPr>
                    </a:p>
                  </a:txBody>
                  <a:tcPr marL="121920" marR="121920" marT="60960" marB="60960"/>
                </a:tc>
                <a:tc>
                  <a:txBody>
                    <a:bodyPr/>
                    <a:lstStyle/>
                    <a:p>
                      <a:pPr algn="r"/>
                      <a:r>
                        <a:rPr lang="en-US" sz="1600" dirty="0"/>
                        <a:t>17.42%
77</a:t>
                      </a:r>
                      <a:endParaRPr lang="en-US" sz="1600" b="0" dirty="0">
                        <a:solidFill>
                          <a:schemeClr val="bg1">
                            <a:lumMod val="50000"/>
                          </a:schemeClr>
                        </a:solidFill>
                      </a:endParaRPr>
                    </a:p>
                  </a:txBody>
                  <a:tcPr marL="121920" marR="121920" marT="60960" marB="60960"/>
                </a:tc>
                <a:tc>
                  <a:txBody>
                    <a:bodyPr/>
                    <a:lstStyle/>
                    <a:p>
                      <a:pPr algn="r"/>
                      <a:r>
                        <a:rPr lang="en-US" sz="1600" dirty="0">
                          <a:solidFill>
                            <a:schemeClr val="bg1"/>
                          </a:solidFill>
                        </a:rPr>
                        <a:t>26.70%
118</a:t>
                      </a:r>
                      <a:endParaRPr lang="en-US" sz="1600" b="0" dirty="0">
                        <a:solidFill>
                          <a:schemeClr val="bg1"/>
                        </a:solidFill>
                      </a:endParaRPr>
                    </a:p>
                  </a:txBody>
                  <a:tcPr marL="121920" marR="121920" marT="60960" marB="60960">
                    <a:solidFill>
                      <a:schemeClr val="accent2">
                        <a:lumMod val="75000"/>
                      </a:schemeClr>
                    </a:solidFill>
                  </a:tcPr>
                </a:tc>
                <a:tc>
                  <a:txBody>
                    <a:bodyPr/>
                    <a:lstStyle/>
                    <a:p>
                      <a:pPr algn="r"/>
                      <a:r>
                        <a:rPr lang="en-US" sz="1600" dirty="0">
                          <a:solidFill>
                            <a:schemeClr val="bg1"/>
                          </a:solidFill>
                        </a:rPr>
                        <a:t>14.93%
66</a:t>
                      </a:r>
                      <a:endParaRPr lang="en-US" sz="1600" b="0" dirty="0">
                        <a:solidFill>
                          <a:schemeClr val="bg1"/>
                        </a:solidFill>
                      </a:endParaRPr>
                    </a:p>
                  </a:txBody>
                  <a:tcPr marL="121920" marR="121920" marT="60960" marB="60960">
                    <a:solidFill>
                      <a:schemeClr val="accent2">
                        <a:lumMod val="75000"/>
                      </a:schemeClr>
                    </a:solidFill>
                  </a:tcPr>
                </a:tc>
                <a:tc>
                  <a:txBody>
                    <a:bodyPr/>
                    <a:lstStyle/>
                    <a:p>
                      <a:pPr algn="r"/>
                      <a:r>
                        <a:rPr lang="en-US" sz="1600" dirty="0"/>
                        <a:t>441</a:t>
                      </a:r>
                      <a:endParaRPr lang="en-US" sz="1600" b="0" dirty="0">
                        <a:solidFill>
                          <a:schemeClr val="bg1">
                            <a:lumMod val="50000"/>
                          </a:schemeClr>
                        </a:solidFill>
                      </a:endParaRPr>
                    </a:p>
                  </a:txBody>
                  <a:tcPr marL="121920" marR="121920" marT="60960" marB="60960"/>
                </a:tc>
                <a:extLst>
                  <a:ext uri="{0D108BD9-81ED-4DB2-BD59-A6C34878D82A}">
                    <a16:rowId xmlns:a16="http://schemas.microsoft.com/office/drawing/2014/main" val="10005"/>
                  </a:ext>
                </a:extLst>
              </a:tr>
              <a:tr h="867747">
                <a:tc>
                  <a:txBody>
                    <a:bodyPr/>
                    <a:lstStyle/>
                    <a:p>
                      <a:pPr algn="l"/>
                      <a:r>
                        <a:rPr lang="en-US" sz="1600" dirty="0"/>
                        <a:t>#6: Mission Trip </a:t>
                      </a:r>
                      <a:endParaRPr lang="en-US" sz="1600" b="0" dirty="0">
                        <a:solidFill>
                          <a:schemeClr val="bg1">
                            <a:lumMod val="50000"/>
                          </a:schemeClr>
                        </a:solidFill>
                      </a:endParaRPr>
                    </a:p>
                  </a:txBody>
                  <a:tcPr marL="121920" marR="121920" marT="60960" marB="60960"/>
                </a:tc>
                <a:tc>
                  <a:txBody>
                    <a:bodyPr/>
                    <a:lstStyle/>
                    <a:p>
                      <a:pPr algn="r"/>
                      <a:r>
                        <a:rPr lang="en-US" sz="1600" dirty="0"/>
                        <a:t>14.61%
65</a:t>
                      </a:r>
                      <a:endParaRPr lang="en-US" sz="1600" b="0" dirty="0">
                        <a:solidFill>
                          <a:schemeClr val="bg1">
                            <a:lumMod val="50000"/>
                          </a:schemeClr>
                        </a:solidFill>
                      </a:endParaRPr>
                    </a:p>
                  </a:txBody>
                  <a:tcPr marL="121920" marR="121920" marT="60960" marB="60960"/>
                </a:tc>
                <a:tc>
                  <a:txBody>
                    <a:bodyPr/>
                    <a:lstStyle/>
                    <a:p>
                      <a:pPr algn="r"/>
                      <a:r>
                        <a:rPr lang="en-US" sz="1600" dirty="0"/>
                        <a:t>19.78%
88</a:t>
                      </a:r>
                      <a:endParaRPr lang="en-US" sz="1600" b="0" dirty="0">
                        <a:solidFill>
                          <a:schemeClr val="bg1">
                            <a:lumMod val="50000"/>
                          </a:schemeClr>
                        </a:solidFill>
                      </a:endParaRPr>
                    </a:p>
                  </a:txBody>
                  <a:tcPr marL="121920" marR="121920" marT="60960" marB="60960"/>
                </a:tc>
                <a:tc>
                  <a:txBody>
                    <a:bodyPr/>
                    <a:lstStyle/>
                    <a:p>
                      <a:pPr algn="r"/>
                      <a:r>
                        <a:rPr lang="en-US" sz="1600" dirty="0"/>
                        <a:t>24.94%
111</a:t>
                      </a:r>
                      <a:endParaRPr lang="en-US" sz="1600" b="0" dirty="0">
                        <a:solidFill>
                          <a:schemeClr val="bg1">
                            <a:lumMod val="50000"/>
                          </a:schemeClr>
                        </a:solidFill>
                      </a:endParaRPr>
                    </a:p>
                  </a:txBody>
                  <a:tcPr marL="121920" marR="121920" marT="60960" marB="60960"/>
                </a:tc>
                <a:tc>
                  <a:txBody>
                    <a:bodyPr/>
                    <a:lstStyle/>
                    <a:p>
                      <a:pPr algn="r"/>
                      <a:r>
                        <a:rPr lang="en-US" sz="1600" dirty="0">
                          <a:solidFill>
                            <a:schemeClr val="bg1"/>
                          </a:solidFill>
                        </a:rPr>
                        <a:t>24.94%
111</a:t>
                      </a:r>
                      <a:endParaRPr lang="en-US" sz="1600" b="0" dirty="0">
                        <a:solidFill>
                          <a:schemeClr val="bg1"/>
                        </a:solidFill>
                      </a:endParaRPr>
                    </a:p>
                  </a:txBody>
                  <a:tcPr marL="121920" marR="121920" marT="60960" marB="60960">
                    <a:solidFill>
                      <a:schemeClr val="accent2">
                        <a:lumMod val="75000"/>
                      </a:schemeClr>
                    </a:solidFill>
                  </a:tcPr>
                </a:tc>
                <a:tc>
                  <a:txBody>
                    <a:bodyPr/>
                    <a:lstStyle/>
                    <a:p>
                      <a:pPr algn="r"/>
                      <a:r>
                        <a:rPr lang="en-US" sz="1600" dirty="0">
                          <a:solidFill>
                            <a:schemeClr val="bg1"/>
                          </a:solidFill>
                        </a:rPr>
                        <a:t>15.73%
70</a:t>
                      </a:r>
                      <a:endParaRPr lang="en-US" sz="1600" b="0" dirty="0">
                        <a:solidFill>
                          <a:schemeClr val="bg1"/>
                        </a:solidFill>
                      </a:endParaRPr>
                    </a:p>
                  </a:txBody>
                  <a:tcPr marL="121920" marR="121920" marT="60960" marB="60960">
                    <a:solidFill>
                      <a:schemeClr val="accent2">
                        <a:lumMod val="75000"/>
                      </a:schemeClr>
                    </a:solidFill>
                  </a:tcPr>
                </a:tc>
                <a:tc>
                  <a:txBody>
                    <a:bodyPr/>
                    <a:lstStyle/>
                    <a:p>
                      <a:pPr algn="r"/>
                      <a:r>
                        <a:rPr lang="en-US" sz="1600" dirty="0"/>
                        <a:t>441</a:t>
                      </a:r>
                      <a:endParaRPr lang="en-US" sz="1600" b="0" dirty="0">
                        <a:solidFill>
                          <a:schemeClr val="bg1">
                            <a:lumMod val="50000"/>
                          </a:schemeClr>
                        </a:solidFill>
                      </a:endParaRPr>
                    </a:p>
                  </a:txBody>
                  <a:tcPr marL="121920" marR="121920" marT="60960" marB="60960"/>
                </a:tc>
                <a:extLst>
                  <a:ext uri="{0D108BD9-81ED-4DB2-BD59-A6C34878D82A}">
                    <a16:rowId xmlns:a16="http://schemas.microsoft.com/office/drawing/2014/main" val="10006"/>
                  </a:ext>
                </a:extLst>
              </a:tr>
            </a:tbl>
          </a:graphicData>
        </a:graphic>
      </p:graphicFrame>
      <p:graphicFrame>
        <p:nvGraphicFramePr>
          <p:cNvPr id="12" name="Table 11">
            <a:extLst>
              <a:ext uri="{FF2B5EF4-FFF2-40B4-BE49-F238E27FC236}">
                <a16:creationId xmlns:a16="http://schemas.microsoft.com/office/drawing/2014/main" id="{F402425F-C284-427F-B37E-2C1055F756CB}"/>
              </a:ext>
            </a:extLst>
          </p:cNvPr>
          <p:cNvGraphicFramePr>
            <a:graphicFrameLocks noGrp="1"/>
          </p:cNvGraphicFramePr>
          <p:nvPr>
            <p:extLst>
              <p:ext uri="{D42A27DB-BD31-4B8C-83A1-F6EECF244321}">
                <p14:modId xmlns:p14="http://schemas.microsoft.com/office/powerpoint/2010/main" val="2438533807"/>
              </p:ext>
            </p:extLst>
          </p:nvPr>
        </p:nvGraphicFramePr>
        <p:xfrm>
          <a:off x="11273589" y="1313289"/>
          <a:ext cx="918411" cy="4695625"/>
        </p:xfrm>
        <a:graphic>
          <a:graphicData uri="http://schemas.openxmlformats.org/drawingml/2006/table">
            <a:tbl>
              <a:tblPr firstRow="1" bandRow="1">
                <a:tableStyleId>{21E4AEA4-8DFA-4A89-87EB-49C32662AFE0}</a:tableStyleId>
              </a:tblPr>
              <a:tblGrid>
                <a:gridCol w="918411">
                  <a:extLst>
                    <a:ext uri="{9D8B030D-6E8A-4147-A177-3AD203B41FA5}">
                      <a16:colId xmlns:a16="http://schemas.microsoft.com/office/drawing/2014/main" val="3757880309"/>
                    </a:ext>
                  </a:extLst>
                </a:gridCol>
              </a:tblGrid>
              <a:tr h="7070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FF0000"/>
                          </a:solidFill>
                        </a:rPr>
                        <a:t>46.8</a:t>
                      </a:r>
                      <a:endParaRPr lang="en-US" sz="2000" dirty="0">
                        <a:solidFill>
                          <a:srgbClr val="FF0000"/>
                        </a:solidFill>
                      </a:endParaRPr>
                    </a:p>
                  </a:txBody>
                  <a:tcPr anchor="ctr"/>
                </a:tc>
                <a:extLst>
                  <a:ext uri="{0D108BD9-81ED-4DB2-BD59-A6C34878D82A}">
                    <a16:rowId xmlns:a16="http://schemas.microsoft.com/office/drawing/2014/main" val="1216978928"/>
                  </a:ext>
                </a:extLst>
              </a:tr>
              <a:tr h="632492">
                <a:tc>
                  <a:txBody>
                    <a:bodyPr/>
                    <a:lstStyle/>
                    <a:p>
                      <a:pPr algn="ctr"/>
                      <a:r>
                        <a:rPr lang="en-US" sz="2000" b="0" dirty="0">
                          <a:solidFill>
                            <a:srgbClr val="FF0000"/>
                          </a:solidFill>
                        </a:rPr>
                        <a:t>46.19</a:t>
                      </a:r>
                    </a:p>
                  </a:txBody>
                  <a:tcPr anchor="ctr"/>
                </a:tc>
                <a:extLst>
                  <a:ext uri="{0D108BD9-81ED-4DB2-BD59-A6C34878D82A}">
                    <a16:rowId xmlns:a16="http://schemas.microsoft.com/office/drawing/2014/main" val="2977915618"/>
                  </a:ext>
                </a:extLst>
              </a:tr>
              <a:tr h="601568">
                <a:tc>
                  <a:txBody>
                    <a:bodyPr/>
                    <a:lstStyle/>
                    <a:p>
                      <a:pPr algn="ctr"/>
                      <a:r>
                        <a:rPr lang="en-US" sz="2000" b="0" dirty="0">
                          <a:solidFill>
                            <a:schemeClr val="bg1"/>
                          </a:solidFill>
                        </a:rPr>
                        <a:t>56.81</a:t>
                      </a:r>
                    </a:p>
                  </a:txBody>
                  <a:tcPr anchor="ctr">
                    <a:solidFill>
                      <a:schemeClr val="accent3"/>
                    </a:solidFill>
                  </a:tcPr>
                </a:tc>
                <a:extLst>
                  <a:ext uri="{0D108BD9-81ED-4DB2-BD59-A6C34878D82A}">
                    <a16:rowId xmlns:a16="http://schemas.microsoft.com/office/drawing/2014/main" val="129398566"/>
                  </a:ext>
                </a:extLst>
              </a:tr>
              <a:tr h="598331">
                <a:tc>
                  <a:txBody>
                    <a:bodyPr/>
                    <a:lstStyle/>
                    <a:p>
                      <a:pPr algn="ctr"/>
                      <a:r>
                        <a:rPr lang="en-US" sz="2000" b="0" dirty="0">
                          <a:solidFill>
                            <a:srgbClr val="FF0000"/>
                          </a:solidFill>
                        </a:rPr>
                        <a:t>48.53</a:t>
                      </a:r>
                    </a:p>
                  </a:txBody>
                  <a:tcPr anchor="ctr"/>
                </a:tc>
                <a:extLst>
                  <a:ext uri="{0D108BD9-81ED-4DB2-BD59-A6C34878D82A}">
                    <a16:rowId xmlns:a16="http://schemas.microsoft.com/office/drawing/2014/main" val="1287575477"/>
                  </a:ext>
                </a:extLst>
              </a:tr>
              <a:tr h="673123">
                <a:tc>
                  <a:txBody>
                    <a:bodyPr/>
                    <a:lstStyle/>
                    <a:p>
                      <a:pPr algn="ctr"/>
                      <a:r>
                        <a:rPr lang="en-US" sz="2000" b="0" dirty="0">
                          <a:solidFill>
                            <a:srgbClr val="FF0000"/>
                          </a:solidFill>
                        </a:rPr>
                        <a:t>46.71</a:t>
                      </a:r>
                    </a:p>
                  </a:txBody>
                  <a:tcPr anchor="ctr"/>
                </a:tc>
                <a:extLst>
                  <a:ext uri="{0D108BD9-81ED-4DB2-BD59-A6C34878D82A}">
                    <a16:rowId xmlns:a16="http://schemas.microsoft.com/office/drawing/2014/main" val="2313635075"/>
                  </a:ext>
                </a:extLst>
              </a:tr>
              <a:tr h="673123">
                <a:tc>
                  <a:txBody>
                    <a:bodyPr/>
                    <a:lstStyle/>
                    <a:p>
                      <a:pPr algn="ctr"/>
                      <a:r>
                        <a:rPr lang="en-US" sz="2000" b="0" dirty="0">
                          <a:solidFill>
                            <a:srgbClr val="FF0000"/>
                          </a:solidFill>
                        </a:rPr>
                        <a:t>41.63</a:t>
                      </a:r>
                    </a:p>
                  </a:txBody>
                  <a:tcPr anchor="ctr"/>
                </a:tc>
                <a:extLst>
                  <a:ext uri="{0D108BD9-81ED-4DB2-BD59-A6C34878D82A}">
                    <a16:rowId xmlns:a16="http://schemas.microsoft.com/office/drawing/2014/main" val="2830335797"/>
                  </a:ext>
                </a:extLst>
              </a:tr>
              <a:tr h="809973">
                <a:tc>
                  <a:txBody>
                    <a:bodyPr/>
                    <a:lstStyle/>
                    <a:p>
                      <a:pPr algn="ctr"/>
                      <a:r>
                        <a:rPr lang="en-US" sz="2000" b="0" dirty="0">
                          <a:solidFill>
                            <a:srgbClr val="FF0000"/>
                          </a:solidFill>
                        </a:rPr>
                        <a:t>40.67</a:t>
                      </a:r>
                    </a:p>
                  </a:txBody>
                  <a:tcPr anchor="ctr"/>
                </a:tc>
                <a:extLst>
                  <a:ext uri="{0D108BD9-81ED-4DB2-BD59-A6C34878D82A}">
                    <a16:rowId xmlns:a16="http://schemas.microsoft.com/office/drawing/2014/main" val="456251930"/>
                  </a:ext>
                </a:extLst>
              </a:tr>
            </a:tbl>
          </a:graphicData>
        </a:graphic>
      </p:graphicFrame>
    </p:spTree>
    <p:extLst>
      <p:ext uri="{BB962C8B-B14F-4D97-AF65-F5344CB8AC3E}">
        <p14:creationId xmlns:p14="http://schemas.microsoft.com/office/powerpoint/2010/main" val="2532683072"/>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660887" y="322132"/>
            <a:ext cx="10465427" cy="731617"/>
          </a:xfrm>
        </p:spPr>
        <p:txBody>
          <a:bodyPr>
            <a:noAutofit/>
          </a:bodyPr>
          <a:lstStyle/>
          <a:p>
            <a:r>
              <a:rPr lang="en-GB" sz="3600" dirty="0"/>
              <a:t>“Personal Growth” activities in youth group. </a:t>
            </a:r>
            <a:endParaRPr sz="3600" dirty="0"/>
          </a:p>
        </p:txBody>
      </p:sp>
      <p:graphicFrame>
        <p:nvGraphicFramePr>
          <p:cNvPr id="4" name="Table Placeholder"/>
          <p:cNvGraphicFramePr>
            <a:graphicFrameLocks/>
          </p:cNvGraphicFramePr>
          <p:nvPr>
            <p:extLst>
              <p:ext uri="{D42A27DB-BD31-4B8C-83A1-F6EECF244321}">
                <p14:modId xmlns:p14="http://schemas.microsoft.com/office/powerpoint/2010/main" val="2762211280"/>
              </p:ext>
            </p:extLst>
          </p:nvPr>
        </p:nvGraphicFramePr>
        <p:xfrm>
          <a:off x="660888" y="1313289"/>
          <a:ext cx="10465427" cy="4480560"/>
        </p:xfrm>
        <a:graphic>
          <a:graphicData uri="http://schemas.openxmlformats.org/drawingml/2006/table">
            <a:tbl>
              <a:tblPr>
                <a:tableStyleId>{8A107856-5554-42FB-B03E-39F5DBC370BA}</a:tableStyleId>
              </a:tblPr>
              <a:tblGrid>
                <a:gridCol w="1744826">
                  <a:extLst>
                    <a:ext uri="{9D8B030D-6E8A-4147-A177-3AD203B41FA5}">
                      <a16:colId xmlns:a16="http://schemas.microsoft.com/office/drawing/2014/main" val="20000"/>
                    </a:ext>
                  </a:extLst>
                </a:gridCol>
                <a:gridCol w="1245296">
                  <a:extLst>
                    <a:ext uri="{9D8B030D-6E8A-4147-A177-3AD203B41FA5}">
                      <a16:colId xmlns:a16="http://schemas.microsoft.com/office/drawing/2014/main" val="20001"/>
                    </a:ext>
                  </a:extLst>
                </a:gridCol>
                <a:gridCol w="1495061">
                  <a:extLst>
                    <a:ext uri="{9D8B030D-6E8A-4147-A177-3AD203B41FA5}">
                      <a16:colId xmlns:a16="http://schemas.microsoft.com/office/drawing/2014/main" val="20002"/>
                    </a:ext>
                  </a:extLst>
                </a:gridCol>
                <a:gridCol w="1495061">
                  <a:extLst>
                    <a:ext uri="{9D8B030D-6E8A-4147-A177-3AD203B41FA5}">
                      <a16:colId xmlns:a16="http://schemas.microsoft.com/office/drawing/2014/main" val="20003"/>
                    </a:ext>
                  </a:extLst>
                </a:gridCol>
                <a:gridCol w="1700435">
                  <a:extLst>
                    <a:ext uri="{9D8B030D-6E8A-4147-A177-3AD203B41FA5}">
                      <a16:colId xmlns:a16="http://schemas.microsoft.com/office/drawing/2014/main" val="20004"/>
                    </a:ext>
                  </a:extLst>
                </a:gridCol>
                <a:gridCol w="1922106">
                  <a:extLst>
                    <a:ext uri="{9D8B030D-6E8A-4147-A177-3AD203B41FA5}">
                      <a16:colId xmlns:a16="http://schemas.microsoft.com/office/drawing/2014/main" val="20005"/>
                    </a:ext>
                  </a:extLst>
                </a:gridCol>
                <a:gridCol w="862642">
                  <a:extLst>
                    <a:ext uri="{9D8B030D-6E8A-4147-A177-3AD203B41FA5}">
                      <a16:colId xmlns:a16="http://schemas.microsoft.com/office/drawing/2014/main" val="20006"/>
                    </a:ext>
                  </a:extLst>
                </a:gridCol>
              </a:tblGrid>
              <a:tr h="674132">
                <a:tc>
                  <a:txBody>
                    <a:bodyPr/>
                    <a:lstStyle/>
                    <a:p>
                      <a:pPr algn="l"/>
                      <a:endParaRPr lang="en-US" sz="1900" dirty="0"/>
                    </a:p>
                  </a:txBody>
                  <a:tcPr marL="121920" marR="121920" marT="60960" marB="60960"/>
                </a:tc>
                <a:tc>
                  <a:txBody>
                    <a:bodyPr/>
                    <a:lstStyle/>
                    <a:p>
                      <a:pPr algn="r"/>
                      <a:r>
                        <a:rPr lang="en-US" sz="1900" dirty="0"/>
                        <a:t>N.O. - N.I. </a:t>
                      </a:r>
                      <a:endParaRPr lang="en-US" sz="1900" b="0" dirty="0">
                        <a:solidFill>
                          <a:schemeClr val="bg1">
                            <a:lumMod val="50000"/>
                          </a:schemeClr>
                        </a:solidFill>
                      </a:endParaRPr>
                    </a:p>
                  </a:txBody>
                  <a:tcPr marL="121920" marR="121920" marT="60960" marB="60960"/>
                </a:tc>
                <a:tc>
                  <a:txBody>
                    <a:bodyPr/>
                    <a:lstStyle/>
                    <a:p>
                      <a:pPr algn="r"/>
                      <a:r>
                        <a:rPr lang="en-US" sz="1900" dirty="0"/>
                        <a:t>N.O. - Int</a:t>
                      </a:r>
                      <a:endParaRPr lang="en-US" sz="1900" b="0" dirty="0">
                        <a:solidFill>
                          <a:schemeClr val="bg1">
                            <a:lumMod val="50000"/>
                          </a:schemeClr>
                        </a:solidFill>
                      </a:endParaRPr>
                    </a:p>
                  </a:txBody>
                  <a:tcPr marL="121920" marR="121920" marT="60960" marB="60960"/>
                </a:tc>
                <a:tc>
                  <a:txBody>
                    <a:bodyPr/>
                    <a:lstStyle/>
                    <a:p>
                      <a:pPr algn="r"/>
                      <a:r>
                        <a:rPr lang="en-US" sz="1900" dirty="0"/>
                        <a:t>OFF – N.I.</a:t>
                      </a:r>
                      <a:endParaRPr lang="en-US" sz="1900" b="0" dirty="0">
                        <a:solidFill>
                          <a:schemeClr val="bg1">
                            <a:lumMod val="50000"/>
                          </a:schemeClr>
                        </a:solidFill>
                      </a:endParaRPr>
                    </a:p>
                  </a:txBody>
                  <a:tcPr marL="121920" marR="121920" marT="60960" marB="60960"/>
                </a:tc>
                <a:tc>
                  <a:txBody>
                    <a:bodyPr/>
                    <a:lstStyle/>
                    <a:p>
                      <a:pPr algn="r"/>
                      <a:r>
                        <a:rPr lang="en-US" sz="1900" dirty="0"/>
                        <a:t>OFF - ATTEND WHEN CAN</a:t>
                      </a:r>
                      <a:endParaRPr lang="en-US" sz="1900" b="0" dirty="0">
                        <a:solidFill>
                          <a:schemeClr val="bg1">
                            <a:lumMod val="50000"/>
                          </a:schemeClr>
                        </a:solidFill>
                      </a:endParaRPr>
                    </a:p>
                  </a:txBody>
                  <a:tcPr marL="121920" marR="121920" marT="60960" marB="60960"/>
                </a:tc>
                <a:tc>
                  <a:txBody>
                    <a:bodyPr/>
                    <a:lstStyle/>
                    <a:p>
                      <a:pPr algn="r"/>
                      <a:r>
                        <a:rPr lang="en-US" sz="1900" dirty="0"/>
                        <a:t>OFF- TRY NEVER TO MISS IT</a:t>
                      </a:r>
                      <a:endParaRPr lang="en-US" sz="1900" b="0" dirty="0">
                        <a:solidFill>
                          <a:schemeClr val="bg1">
                            <a:lumMod val="50000"/>
                          </a:schemeClr>
                        </a:solidFill>
                      </a:endParaRPr>
                    </a:p>
                  </a:txBody>
                  <a:tcPr marL="121920" marR="121920" marT="60960" marB="60960"/>
                </a:tc>
                <a:tc>
                  <a:txBody>
                    <a:bodyPr/>
                    <a:lstStyle/>
                    <a:p>
                      <a:pPr algn="r"/>
                      <a:r>
                        <a:rPr lang="en-US" sz="1900" dirty="0"/>
                        <a:t>TOTAL</a:t>
                      </a:r>
                      <a:endParaRPr lang="en-US" sz="1900" b="0" dirty="0">
                        <a:solidFill>
                          <a:schemeClr val="bg1">
                            <a:lumMod val="50000"/>
                          </a:schemeClr>
                        </a:solidFill>
                      </a:endParaRPr>
                    </a:p>
                  </a:txBody>
                  <a:tcPr marL="121920" marR="121920" marT="60960" marB="60960"/>
                </a:tc>
                <a:extLst>
                  <a:ext uri="{0D108BD9-81ED-4DB2-BD59-A6C34878D82A}">
                    <a16:rowId xmlns:a16="http://schemas.microsoft.com/office/drawing/2014/main" val="10000"/>
                  </a:ext>
                </a:extLst>
              </a:tr>
              <a:tr h="588601">
                <a:tc>
                  <a:txBody>
                    <a:bodyPr/>
                    <a:lstStyle/>
                    <a:p>
                      <a:pPr algn="l"/>
                      <a:r>
                        <a:rPr lang="en-US" sz="1600" dirty="0"/>
                        <a:t># 1: Gift assessment</a:t>
                      </a:r>
                      <a:endParaRPr lang="en-US" sz="1600" b="0" dirty="0">
                        <a:solidFill>
                          <a:schemeClr val="bg1">
                            <a:lumMod val="50000"/>
                          </a:schemeClr>
                        </a:solidFill>
                      </a:endParaRPr>
                    </a:p>
                  </a:txBody>
                  <a:tcPr marL="121920" marR="121920" marT="60960" marB="60960"/>
                </a:tc>
                <a:tc>
                  <a:txBody>
                    <a:bodyPr/>
                    <a:lstStyle/>
                    <a:p>
                      <a:pPr algn="r"/>
                      <a:r>
                        <a:rPr lang="en-US" sz="1600" dirty="0"/>
                        <a:t>11.94 %
53</a:t>
                      </a:r>
                      <a:endParaRPr lang="en-US" sz="1600" b="0" dirty="0">
                        <a:solidFill>
                          <a:schemeClr val="bg1">
                            <a:lumMod val="50000"/>
                          </a:schemeClr>
                        </a:solidFill>
                      </a:endParaRPr>
                    </a:p>
                  </a:txBody>
                  <a:tcPr marL="121920" marR="121920" marT="60960" marB="60960"/>
                </a:tc>
                <a:tc>
                  <a:txBody>
                    <a:bodyPr/>
                    <a:lstStyle/>
                    <a:p>
                      <a:pPr algn="r"/>
                      <a:r>
                        <a:rPr lang="en-US" sz="1600" dirty="0"/>
                        <a:t>18.92%
84</a:t>
                      </a:r>
                      <a:endParaRPr lang="en-US" sz="1600" b="0" dirty="0">
                        <a:solidFill>
                          <a:schemeClr val="bg1">
                            <a:lumMod val="50000"/>
                          </a:schemeClr>
                        </a:solidFill>
                      </a:endParaRPr>
                    </a:p>
                  </a:txBody>
                  <a:tcPr marL="121920" marR="121920" marT="60960" marB="60960"/>
                </a:tc>
                <a:tc>
                  <a:txBody>
                    <a:bodyPr/>
                    <a:lstStyle/>
                    <a:p>
                      <a:pPr algn="r"/>
                      <a:r>
                        <a:rPr lang="en-US" sz="1600" dirty="0"/>
                        <a:t>22.30%</a:t>
                      </a:r>
                    </a:p>
                    <a:p>
                      <a:pPr algn="r"/>
                      <a:r>
                        <a:rPr lang="en-US" sz="1600" b="0" dirty="0">
                          <a:solidFill>
                            <a:schemeClr val="bg1">
                              <a:lumMod val="50000"/>
                            </a:schemeClr>
                          </a:solidFill>
                        </a:rPr>
                        <a:t>99</a:t>
                      </a:r>
                    </a:p>
                  </a:txBody>
                  <a:tcPr marL="121920" marR="121920" marT="60960" marB="60960"/>
                </a:tc>
                <a:tc>
                  <a:txBody>
                    <a:bodyPr/>
                    <a:lstStyle/>
                    <a:p>
                      <a:pPr algn="r"/>
                      <a:r>
                        <a:rPr lang="en-US" sz="2000" dirty="0">
                          <a:solidFill>
                            <a:schemeClr val="bg1"/>
                          </a:solidFill>
                        </a:rPr>
                        <a:t>29.28%
130</a:t>
                      </a:r>
                      <a:endParaRPr lang="en-US" sz="2000" b="0" dirty="0">
                        <a:solidFill>
                          <a:schemeClr val="bg1"/>
                        </a:solidFill>
                      </a:endParaRPr>
                    </a:p>
                  </a:txBody>
                  <a:tcPr marL="121920" marR="121920" marT="60960" marB="60960">
                    <a:solidFill>
                      <a:schemeClr val="accent2">
                        <a:lumMod val="75000"/>
                      </a:schemeClr>
                    </a:solidFill>
                  </a:tcPr>
                </a:tc>
                <a:tc>
                  <a:txBody>
                    <a:bodyPr/>
                    <a:lstStyle/>
                    <a:p>
                      <a:pPr algn="r"/>
                      <a:r>
                        <a:rPr lang="en-US" sz="2000" dirty="0">
                          <a:solidFill>
                            <a:schemeClr val="bg1"/>
                          </a:solidFill>
                        </a:rPr>
                        <a:t>17.57
76</a:t>
                      </a:r>
                      <a:endParaRPr lang="en-US" sz="2000" b="0" dirty="0">
                        <a:solidFill>
                          <a:schemeClr val="bg1"/>
                        </a:solidFill>
                      </a:endParaRPr>
                    </a:p>
                  </a:txBody>
                  <a:tcPr marL="121920" marR="121920" marT="60960" marB="60960">
                    <a:solidFill>
                      <a:schemeClr val="accent2">
                        <a:lumMod val="75000"/>
                      </a:schemeClr>
                    </a:solidFill>
                  </a:tcPr>
                </a:tc>
                <a:tc>
                  <a:txBody>
                    <a:bodyPr/>
                    <a:lstStyle/>
                    <a:p>
                      <a:pPr algn="r"/>
                      <a:r>
                        <a:rPr lang="en-US" sz="1600" dirty="0"/>
                        <a:t>444</a:t>
                      </a:r>
                      <a:endParaRPr lang="en-US" sz="1600" b="0" dirty="0">
                        <a:solidFill>
                          <a:schemeClr val="bg1">
                            <a:lumMod val="50000"/>
                          </a:schemeClr>
                        </a:solidFill>
                      </a:endParaRPr>
                    </a:p>
                  </a:txBody>
                  <a:tcPr marL="121920" marR="121920" marT="60960" marB="60960"/>
                </a:tc>
                <a:extLst>
                  <a:ext uri="{0D108BD9-81ED-4DB2-BD59-A6C34878D82A}">
                    <a16:rowId xmlns:a16="http://schemas.microsoft.com/office/drawing/2014/main" val="10001"/>
                  </a:ext>
                </a:extLst>
              </a:tr>
              <a:tr h="609185">
                <a:tc>
                  <a:txBody>
                    <a:bodyPr/>
                    <a:lstStyle/>
                    <a:p>
                      <a:pPr algn="l"/>
                      <a:r>
                        <a:rPr lang="en-US" sz="1600" dirty="0"/>
                        <a:t>#2 Personality Assessment</a:t>
                      </a:r>
                      <a:endParaRPr lang="en-US" sz="1600" b="0" dirty="0">
                        <a:solidFill>
                          <a:schemeClr val="bg1">
                            <a:lumMod val="50000"/>
                          </a:schemeClr>
                        </a:solidFill>
                      </a:endParaRPr>
                    </a:p>
                  </a:txBody>
                  <a:tcPr marL="121920" marR="121920" marT="60960" marB="60960"/>
                </a:tc>
                <a:tc>
                  <a:txBody>
                    <a:bodyPr/>
                    <a:lstStyle/>
                    <a:p>
                      <a:pPr algn="r"/>
                      <a:r>
                        <a:rPr lang="en-US" sz="1600" dirty="0"/>
                        <a:t>11.74%
52</a:t>
                      </a:r>
                      <a:endParaRPr lang="en-US" sz="1600" b="0" dirty="0">
                        <a:solidFill>
                          <a:schemeClr val="bg1">
                            <a:lumMod val="50000"/>
                          </a:schemeClr>
                        </a:solidFill>
                      </a:endParaRPr>
                    </a:p>
                  </a:txBody>
                  <a:tcPr marL="121920" marR="121920" marT="60960" marB="60960"/>
                </a:tc>
                <a:tc>
                  <a:txBody>
                    <a:bodyPr/>
                    <a:lstStyle/>
                    <a:p>
                      <a:pPr algn="r"/>
                      <a:r>
                        <a:rPr lang="en-US" sz="1600" dirty="0"/>
                        <a:t>19.64%
87</a:t>
                      </a:r>
                      <a:endParaRPr lang="en-US" sz="1600" b="0" dirty="0">
                        <a:solidFill>
                          <a:schemeClr val="bg1">
                            <a:lumMod val="50000"/>
                          </a:schemeClr>
                        </a:solidFill>
                      </a:endParaRPr>
                    </a:p>
                  </a:txBody>
                  <a:tcPr marL="121920" marR="121920" marT="60960" marB="60960"/>
                </a:tc>
                <a:tc>
                  <a:txBody>
                    <a:bodyPr/>
                    <a:lstStyle/>
                    <a:p>
                      <a:pPr algn="r"/>
                      <a:r>
                        <a:rPr lang="en-US" sz="1600" dirty="0"/>
                        <a:t>18.28%
81</a:t>
                      </a:r>
                      <a:endParaRPr lang="en-US" sz="1600" b="0" dirty="0">
                        <a:solidFill>
                          <a:schemeClr val="bg1">
                            <a:lumMod val="50000"/>
                          </a:schemeClr>
                        </a:solidFill>
                      </a:endParaRPr>
                    </a:p>
                  </a:txBody>
                  <a:tcPr marL="121920" marR="121920" marT="60960" marB="60960"/>
                </a:tc>
                <a:tc>
                  <a:txBody>
                    <a:bodyPr/>
                    <a:lstStyle/>
                    <a:p>
                      <a:pPr algn="r"/>
                      <a:r>
                        <a:rPr lang="en-US" sz="2000" dirty="0">
                          <a:solidFill>
                            <a:schemeClr val="bg1"/>
                          </a:solidFill>
                        </a:rPr>
                        <a:t>28.89%
128</a:t>
                      </a:r>
                      <a:endParaRPr lang="en-US" sz="2000" b="0" dirty="0">
                        <a:solidFill>
                          <a:schemeClr val="bg1"/>
                        </a:solidFill>
                      </a:endParaRPr>
                    </a:p>
                  </a:txBody>
                  <a:tcPr marL="121920" marR="121920" marT="60960" marB="60960">
                    <a:solidFill>
                      <a:schemeClr val="accent2">
                        <a:lumMod val="75000"/>
                      </a:schemeClr>
                    </a:solidFill>
                  </a:tcPr>
                </a:tc>
                <a:tc>
                  <a:txBody>
                    <a:bodyPr/>
                    <a:lstStyle/>
                    <a:p>
                      <a:pPr algn="r"/>
                      <a:r>
                        <a:rPr lang="en-US" sz="2000" dirty="0">
                          <a:solidFill>
                            <a:schemeClr val="bg1"/>
                          </a:solidFill>
                        </a:rPr>
                        <a:t>21.44%
95</a:t>
                      </a:r>
                      <a:endParaRPr lang="en-US" sz="2000" b="0" dirty="0">
                        <a:solidFill>
                          <a:schemeClr val="bg1"/>
                        </a:solidFill>
                      </a:endParaRPr>
                    </a:p>
                  </a:txBody>
                  <a:tcPr marL="121920" marR="121920" marT="60960" marB="60960">
                    <a:solidFill>
                      <a:schemeClr val="accent2">
                        <a:lumMod val="75000"/>
                      </a:schemeClr>
                    </a:solidFill>
                  </a:tcPr>
                </a:tc>
                <a:tc>
                  <a:txBody>
                    <a:bodyPr/>
                    <a:lstStyle/>
                    <a:p>
                      <a:pPr algn="r"/>
                      <a:r>
                        <a:rPr lang="en-US" sz="1600" dirty="0"/>
                        <a:t>443</a:t>
                      </a:r>
                      <a:endParaRPr lang="en-US" sz="1600" b="0" dirty="0">
                        <a:solidFill>
                          <a:schemeClr val="bg1">
                            <a:lumMod val="50000"/>
                          </a:schemeClr>
                        </a:solidFill>
                      </a:endParaRPr>
                    </a:p>
                  </a:txBody>
                  <a:tcPr marL="121920" marR="121920" marT="60960" marB="60960"/>
                </a:tc>
                <a:extLst>
                  <a:ext uri="{0D108BD9-81ED-4DB2-BD59-A6C34878D82A}">
                    <a16:rowId xmlns:a16="http://schemas.microsoft.com/office/drawing/2014/main" val="10002"/>
                  </a:ext>
                </a:extLst>
              </a:tr>
              <a:tr h="554389">
                <a:tc>
                  <a:txBody>
                    <a:bodyPr/>
                    <a:lstStyle/>
                    <a:p>
                      <a:pPr algn="l"/>
                      <a:r>
                        <a:rPr lang="en-US" sz="1600" dirty="0"/>
                        <a:t>#3: Career Discussions</a:t>
                      </a:r>
                      <a:endParaRPr lang="en-US" sz="1600" b="0" dirty="0">
                        <a:solidFill>
                          <a:schemeClr val="bg1">
                            <a:lumMod val="50000"/>
                          </a:schemeClr>
                        </a:solidFill>
                      </a:endParaRPr>
                    </a:p>
                  </a:txBody>
                  <a:tcPr marL="121920" marR="121920" marT="60960" marB="60960"/>
                </a:tc>
                <a:tc>
                  <a:txBody>
                    <a:bodyPr/>
                    <a:lstStyle/>
                    <a:p>
                      <a:pPr algn="r"/>
                      <a:r>
                        <a:rPr lang="en-US" sz="1600" dirty="0"/>
                        <a:t>12.81%
57</a:t>
                      </a:r>
                      <a:endParaRPr lang="en-US" sz="1600" b="0" dirty="0">
                        <a:solidFill>
                          <a:schemeClr val="bg1">
                            <a:lumMod val="50000"/>
                          </a:schemeClr>
                        </a:solidFill>
                      </a:endParaRPr>
                    </a:p>
                  </a:txBody>
                  <a:tcPr marL="121920" marR="121920" marT="60960" marB="60960"/>
                </a:tc>
                <a:tc>
                  <a:txBody>
                    <a:bodyPr/>
                    <a:lstStyle/>
                    <a:p>
                      <a:pPr algn="r"/>
                      <a:r>
                        <a:rPr lang="en-US" sz="1600" dirty="0"/>
                        <a:t>19.78%
88</a:t>
                      </a:r>
                      <a:endParaRPr lang="en-US" sz="1600" b="0" dirty="0">
                        <a:solidFill>
                          <a:schemeClr val="bg1">
                            <a:lumMod val="50000"/>
                          </a:schemeClr>
                        </a:solidFill>
                      </a:endParaRPr>
                    </a:p>
                  </a:txBody>
                  <a:tcPr marL="121920" marR="121920" marT="60960" marB="60960"/>
                </a:tc>
                <a:tc>
                  <a:txBody>
                    <a:bodyPr/>
                    <a:lstStyle/>
                    <a:p>
                      <a:pPr algn="r"/>
                      <a:r>
                        <a:rPr lang="en-US" sz="1600" dirty="0"/>
                        <a:t>17.30%
77</a:t>
                      </a:r>
                      <a:endParaRPr lang="en-US" sz="1600" b="0" dirty="0">
                        <a:solidFill>
                          <a:schemeClr val="bg1">
                            <a:lumMod val="50000"/>
                          </a:schemeClr>
                        </a:solidFill>
                      </a:endParaRPr>
                    </a:p>
                  </a:txBody>
                  <a:tcPr marL="121920" marR="121920" marT="60960" marB="60960"/>
                </a:tc>
                <a:tc>
                  <a:txBody>
                    <a:bodyPr/>
                    <a:lstStyle/>
                    <a:p>
                      <a:pPr algn="r"/>
                      <a:r>
                        <a:rPr lang="en-US" sz="2000" dirty="0">
                          <a:solidFill>
                            <a:schemeClr val="bg1"/>
                          </a:solidFill>
                        </a:rPr>
                        <a:t>32.81%
146</a:t>
                      </a:r>
                      <a:endParaRPr lang="en-US" sz="2000" b="0" dirty="0">
                        <a:solidFill>
                          <a:schemeClr val="bg1"/>
                        </a:solidFill>
                      </a:endParaRPr>
                    </a:p>
                  </a:txBody>
                  <a:tcPr marL="121920" marR="121920" marT="60960" marB="60960">
                    <a:solidFill>
                      <a:schemeClr val="accent2">
                        <a:lumMod val="75000"/>
                      </a:schemeClr>
                    </a:solidFill>
                  </a:tcPr>
                </a:tc>
                <a:tc>
                  <a:txBody>
                    <a:bodyPr/>
                    <a:lstStyle/>
                    <a:p>
                      <a:pPr algn="r"/>
                      <a:r>
                        <a:rPr lang="en-US" sz="2000" dirty="0">
                          <a:solidFill>
                            <a:schemeClr val="bg1"/>
                          </a:solidFill>
                        </a:rPr>
                        <a:t>17.30%</a:t>
                      </a:r>
                    </a:p>
                    <a:p>
                      <a:pPr algn="r"/>
                      <a:r>
                        <a:rPr lang="en-US" sz="2000" dirty="0">
                          <a:solidFill>
                            <a:schemeClr val="bg1"/>
                          </a:solidFill>
                        </a:rPr>
                        <a:t>77</a:t>
                      </a:r>
                      <a:endParaRPr lang="en-US" sz="2000" b="0" dirty="0">
                        <a:solidFill>
                          <a:schemeClr val="bg1"/>
                        </a:solidFill>
                      </a:endParaRPr>
                    </a:p>
                  </a:txBody>
                  <a:tcPr marL="121920" marR="121920" marT="60960" marB="60960">
                    <a:solidFill>
                      <a:schemeClr val="accent2">
                        <a:lumMod val="75000"/>
                      </a:schemeClr>
                    </a:solidFill>
                  </a:tcPr>
                </a:tc>
                <a:tc>
                  <a:txBody>
                    <a:bodyPr/>
                    <a:lstStyle/>
                    <a:p>
                      <a:pPr algn="r"/>
                      <a:r>
                        <a:rPr lang="en-US" sz="1600" dirty="0"/>
                        <a:t>445</a:t>
                      </a:r>
                      <a:endParaRPr lang="en-US" sz="1600" b="0" dirty="0">
                        <a:solidFill>
                          <a:schemeClr val="bg1">
                            <a:lumMod val="50000"/>
                          </a:schemeClr>
                        </a:solidFill>
                      </a:endParaRPr>
                    </a:p>
                  </a:txBody>
                  <a:tcPr marL="121920" marR="121920" marT="60960" marB="60960"/>
                </a:tc>
                <a:extLst>
                  <a:ext uri="{0D108BD9-81ED-4DB2-BD59-A6C34878D82A}">
                    <a16:rowId xmlns:a16="http://schemas.microsoft.com/office/drawing/2014/main" val="10003"/>
                  </a:ext>
                </a:extLst>
              </a:tr>
              <a:tr h="663246">
                <a:tc>
                  <a:txBody>
                    <a:bodyPr/>
                    <a:lstStyle/>
                    <a:p>
                      <a:pPr algn="l"/>
                      <a:r>
                        <a:rPr lang="en-US" sz="1600" dirty="0"/>
                        <a:t>#4: Personal training – e.g. leadership</a:t>
                      </a:r>
                      <a:endParaRPr lang="en-US" sz="1600" b="0" dirty="0">
                        <a:solidFill>
                          <a:schemeClr val="bg1">
                            <a:lumMod val="50000"/>
                          </a:schemeClr>
                        </a:solidFill>
                      </a:endParaRPr>
                    </a:p>
                  </a:txBody>
                  <a:tcPr marL="121920" marR="121920" marT="60960" marB="60960"/>
                </a:tc>
                <a:tc>
                  <a:txBody>
                    <a:bodyPr/>
                    <a:lstStyle/>
                    <a:p>
                      <a:pPr algn="r"/>
                      <a:r>
                        <a:rPr lang="en-US" sz="1600" dirty="0"/>
                        <a:t>12.11%
54</a:t>
                      </a:r>
                      <a:endParaRPr lang="en-US" sz="1600" b="0" dirty="0">
                        <a:solidFill>
                          <a:schemeClr val="bg1">
                            <a:lumMod val="50000"/>
                          </a:schemeClr>
                        </a:solidFill>
                      </a:endParaRPr>
                    </a:p>
                  </a:txBody>
                  <a:tcPr marL="121920" marR="121920" marT="60960" marB="60960"/>
                </a:tc>
                <a:tc>
                  <a:txBody>
                    <a:bodyPr/>
                    <a:lstStyle/>
                    <a:p>
                      <a:pPr algn="r"/>
                      <a:r>
                        <a:rPr lang="en-US" sz="1600" dirty="0"/>
                        <a:t>17.49%
78</a:t>
                      </a:r>
                      <a:endParaRPr lang="en-US" sz="1600" b="0" dirty="0">
                        <a:solidFill>
                          <a:schemeClr val="bg1">
                            <a:lumMod val="50000"/>
                          </a:schemeClr>
                        </a:solidFill>
                      </a:endParaRPr>
                    </a:p>
                  </a:txBody>
                  <a:tcPr marL="121920" marR="121920" marT="60960" marB="60960"/>
                </a:tc>
                <a:tc>
                  <a:txBody>
                    <a:bodyPr/>
                    <a:lstStyle/>
                    <a:p>
                      <a:pPr algn="r"/>
                      <a:r>
                        <a:rPr lang="en-US" sz="1600" dirty="0"/>
                        <a:t>22.20%
99</a:t>
                      </a:r>
                      <a:endParaRPr lang="en-US" sz="1600" b="0" dirty="0">
                        <a:solidFill>
                          <a:schemeClr val="bg1">
                            <a:lumMod val="50000"/>
                          </a:schemeClr>
                        </a:solidFill>
                      </a:endParaRPr>
                    </a:p>
                  </a:txBody>
                  <a:tcPr marL="121920" marR="121920" marT="60960" marB="60960"/>
                </a:tc>
                <a:tc>
                  <a:txBody>
                    <a:bodyPr/>
                    <a:lstStyle/>
                    <a:p>
                      <a:pPr algn="r"/>
                      <a:r>
                        <a:rPr lang="en-US" sz="2000" dirty="0">
                          <a:solidFill>
                            <a:schemeClr val="bg1"/>
                          </a:solidFill>
                        </a:rPr>
                        <a:t>29.37%
131</a:t>
                      </a:r>
                      <a:endParaRPr lang="en-US" sz="2000" b="0" dirty="0">
                        <a:solidFill>
                          <a:schemeClr val="bg1"/>
                        </a:solidFill>
                      </a:endParaRPr>
                    </a:p>
                  </a:txBody>
                  <a:tcPr marL="121920" marR="121920" marT="60960" marB="60960">
                    <a:solidFill>
                      <a:schemeClr val="accent2">
                        <a:lumMod val="75000"/>
                      </a:schemeClr>
                    </a:solidFill>
                  </a:tcPr>
                </a:tc>
                <a:tc>
                  <a:txBody>
                    <a:bodyPr/>
                    <a:lstStyle/>
                    <a:p>
                      <a:pPr algn="r"/>
                      <a:r>
                        <a:rPr lang="en-US" sz="2000" dirty="0">
                          <a:solidFill>
                            <a:schemeClr val="bg1"/>
                          </a:solidFill>
                        </a:rPr>
                        <a:t>18.83%
84</a:t>
                      </a:r>
                      <a:endParaRPr lang="en-US" sz="2000" b="0" dirty="0">
                        <a:solidFill>
                          <a:schemeClr val="bg1"/>
                        </a:solidFill>
                      </a:endParaRPr>
                    </a:p>
                  </a:txBody>
                  <a:tcPr marL="121920" marR="121920" marT="60960" marB="60960">
                    <a:solidFill>
                      <a:schemeClr val="accent2">
                        <a:lumMod val="75000"/>
                      </a:schemeClr>
                    </a:solidFill>
                  </a:tcPr>
                </a:tc>
                <a:tc>
                  <a:txBody>
                    <a:bodyPr/>
                    <a:lstStyle/>
                    <a:p>
                      <a:pPr algn="r"/>
                      <a:r>
                        <a:rPr lang="en-US" sz="1600" dirty="0"/>
                        <a:t>441</a:t>
                      </a:r>
                      <a:endParaRPr lang="en-US" sz="1600" b="0" dirty="0">
                        <a:solidFill>
                          <a:schemeClr val="bg1">
                            <a:lumMod val="50000"/>
                          </a:schemeClr>
                        </a:solidFill>
                      </a:endParaRPr>
                    </a:p>
                  </a:txBody>
                  <a:tcPr marL="121920" marR="121920" marT="60960" marB="60960"/>
                </a:tc>
                <a:extLst>
                  <a:ext uri="{0D108BD9-81ED-4DB2-BD59-A6C34878D82A}">
                    <a16:rowId xmlns:a16="http://schemas.microsoft.com/office/drawing/2014/main" val="10004"/>
                  </a:ext>
                </a:extLst>
              </a:tr>
              <a:tr h="634793">
                <a:tc>
                  <a:txBody>
                    <a:bodyPr/>
                    <a:lstStyle/>
                    <a:p>
                      <a:pPr algn="l"/>
                      <a:r>
                        <a:rPr lang="en-US" sz="1600" dirty="0"/>
                        <a:t>#5: Interactive job skill training</a:t>
                      </a:r>
                      <a:endParaRPr lang="en-US" sz="1600" b="0" dirty="0">
                        <a:solidFill>
                          <a:schemeClr val="bg1">
                            <a:lumMod val="50000"/>
                          </a:schemeClr>
                        </a:solidFill>
                      </a:endParaRPr>
                    </a:p>
                  </a:txBody>
                  <a:tcPr marL="121920" marR="121920" marT="60960" marB="60960"/>
                </a:tc>
                <a:tc>
                  <a:txBody>
                    <a:bodyPr/>
                    <a:lstStyle/>
                    <a:p>
                      <a:pPr algn="r"/>
                      <a:r>
                        <a:rPr lang="en-US" sz="1600" dirty="0"/>
                        <a:t>13.74%
61</a:t>
                      </a:r>
                      <a:endParaRPr lang="en-US" sz="1600" b="0" dirty="0">
                        <a:solidFill>
                          <a:schemeClr val="bg1">
                            <a:lumMod val="50000"/>
                          </a:schemeClr>
                        </a:solidFill>
                      </a:endParaRPr>
                    </a:p>
                  </a:txBody>
                  <a:tcPr marL="121920" marR="121920" marT="60960" marB="60960"/>
                </a:tc>
                <a:tc>
                  <a:txBody>
                    <a:bodyPr/>
                    <a:lstStyle/>
                    <a:p>
                      <a:pPr algn="r"/>
                      <a:r>
                        <a:rPr lang="en-US" sz="1600" dirty="0"/>
                        <a:t>20.50%
91</a:t>
                      </a:r>
                      <a:endParaRPr lang="en-US" sz="1600" b="0" dirty="0">
                        <a:solidFill>
                          <a:schemeClr val="bg1">
                            <a:lumMod val="50000"/>
                          </a:schemeClr>
                        </a:solidFill>
                      </a:endParaRPr>
                    </a:p>
                  </a:txBody>
                  <a:tcPr marL="121920" marR="121920" marT="60960" marB="60960"/>
                </a:tc>
                <a:tc>
                  <a:txBody>
                    <a:bodyPr/>
                    <a:lstStyle/>
                    <a:p>
                      <a:pPr algn="r"/>
                      <a:r>
                        <a:rPr lang="en-US" sz="1600" dirty="0"/>
                        <a:t>17.79%
79</a:t>
                      </a:r>
                      <a:endParaRPr lang="en-US" sz="1600" b="0" dirty="0">
                        <a:solidFill>
                          <a:schemeClr val="bg1">
                            <a:lumMod val="50000"/>
                          </a:schemeClr>
                        </a:solidFill>
                      </a:endParaRPr>
                    </a:p>
                  </a:txBody>
                  <a:tcPr marL="121920" marR="121920" marT="60960" marB="60960"/>
                </a:tc>
                <a:tc>
                  <a:txBody>
                    <a:bodyPr/>
                    <a:lstStyle/>
                    <a:p>
                      <a:pPr algn="r"/>
                      <a:r>
                        <a:rPr lang="en-US" sz="2000" dirty="0">
                          <a:solidFill>
                            <a:schemeClr val="bg1"/>
                          </a:solidFill>
                        </a:rPr>
                        <a:t>26.70%
118</a:t>
                      </a:r>
                      <a:endParaRPr lang="en-US" sz="2000" b="0" dirty="0">
                        <a:solidFill>
                          <a:schemeClr val="bg1"/>
                        </a:solidFill>
                      </a:endParaRPr>
                    </a:p>
                  </a:txBody>
                  <a:tcPr marL="121920" marR="121920" marT="60960" marB="60960">
                    <a:solidFill>
                      <a:schemeClr val="accent2">
                        <a:lumMod val="75000"/>
                      </a:schemeClr>
                    </a:solidFill>
                  </a:tcPr>
                </a:tc>
                <a:tc>
                  <a:txBody>
                    <a:bodyPr/>
                    <a:lstStyle/>
                    <a:p>
                      <a:pPr algn="r"/>
                      <a:r>
                        <a:rPr lang="en-US" sz="2000" dirty="0">
                          <a:solidFill>
                            <a:schemeClr val="bg1"/>
                          </a:solidFill>
                        </a:rPr>
                        <a:t>18.83%
84</a:t>
                      </a:r>
                      <a:endParaRPr lang="en-US" sz="2000" b="0" dirty="0">
                        <a:solidFill>
                          <a:schemeClr val="bg1"/>
                        </a:solidFill>
                      </a:endParaRPr>
                    </a:p>
                  </a:txBody>
                  <a:tcPr marL="121920" marR="121920" marT="60960" marB="60960">
                    <a:solidFill>
                      <a:schemeClr val="accent2">
                        <a:lumMod val="75000"/>
                      </a:schemeClr>
                    </a:solidFill>
                  </a:tcPr>
                </a:tc>
                <a:tc>
                  <a:txBody>
                    <a:bodyPr/>
                    <a:lstStyle/>
                    <a:p>
                      <a:pPr algn="r"/>
                      <a:r>
                        <a:rPr lang="en-US" sz="1600" dirty="0"/>
                        <a:t>446</a:t>
                      </a:r>
                      <a:endParaRPr lang="en-US" sz="1600" b="0" dirty="0">
                        <a:solidFill>
                          <a:schemeClr val="bg1">
                            <a:lumMod val="50000"/>
                          </a:schemeClr>
                        </a:solidFill>
                      </a:endParaRPr>
                    </a:p>
                  </a:txBody>
                  <a:tcPr marL="121920" marR="121920" marT="60960" marB="60960"/>
                </a:tc>
                <a:extLst>
                  <a:ext uri="{0D108BD9-81ED-4DB2-BD59-A6C34878D82A}">
                    <a16:rowId xmlns:a16="http://schemas.microsoft.com/office/drawing/2014/main" val="10005"/>
                  </a:ext>
                </a:extLst>
              </a:tr>
            </a:tbl>
          </a:graphicData>
        </a:graphic>
      </p:graphicFrame>
      <p:graphicFrame>
        <p:nvGraphicFramePr>
          <p:cNvPr id="11" name="Table 10">
            <a:extLst>
              <a:ext uri="{FF2B5EF4-FFF2-40B4-BE49-F238E27FC236}">
                <a16:creationId xmlns:a16="http://schemas.microsoft.com/office/drawing/2014/main" id="{430F621E-75C2-4D08-A85D-23DC4137B000}"/>
              </a:ext>
            </a:extLst>
          </p:cNvPr>
          <p:cNvGraphicFramePr>
            <a:graphicFrameLocks noGrp="1"/>
          </p:cNvGraphicFramePr>
          <p:nvPr>
            <p:extLst>
              <p:ext uri="{D42A27DB-BD31-4B8C-83A1-F6EECF244321}">
                <p14:modId xmlns:p14="http://schemas.microsoft.com/office/powerpoint/2010/main" val="2917688092"/>
              </p:ext>
            </p:extLst>
          </p:nvPr>
        </p:nvGraphicFramePr>
        <p:xfrm>
          <a:off x="11232292" y="1313289"/>
          <a:ext cx="959708" cy="4480559"/>
        </p:xfrm>
        <a:graphic>
          <a:graphicData uri="http://schemas.openxmlformats.org/drawingml/2006/table">
            <a:tbl>
              <a:tblPr firstRow="1" bandRow="1">
                <a:tableStyleId>{21E4AEA4-8DFA-4A89-87EB-49C32662AFE0}</a:tableStyleId>
              </a:tblPr>
              <a:tblGrid>
                <a:gridCol w="959708">
                  <a:extLst>
                    <a:ext uri="{9D8B030D-6E8A-4147-A177-3AD203B41FA5}">
                      <a16:colId xmlns:a16="http://schemas.microsoft.com/office/drawing/2014/main" val="3757880309"/>
                    </a:ext>
                  </a:extLst>
                </a:gridCol>
              </a:tblGrid>
              <a:tr h="6974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FF0000"/>
                          </a:solidFill>
                        </a:rPr>
                        <a:t>48.0</a:t>
                      </a:r>
                      <a:endParaRPr lang="en-US" sz="2000" dirty="0">
                        <a:solidFill>
                          <a:srgbClr val="FF0000"/>
                        </a:solidFill>
                      </a:endParaRPr>
                    </a:p>
                  </a:txBody>
                  <a:tcPr anchor="ctr"/>
                </a:tc>
                <a:extLst>
                  <a:ext uri="{0D108BD9-81ED-4DB2-BD59-A6C34878D82A}">
                    <a16:rowId xmlns:a16="http://schemas.microsoft.com/office/drawing/2014/main" val="1216978928"/>
                  </a:ext>
                </a:extLst>
              </a:tr>
              <a:tr h="560549">
                <a:tc>
                  <a:txBody>
                    <a:bodyPr/>
                    <a:lstStyle/>
                    <a:p>
                      <a:pPr algn="ctr"/>
                      <a:r>
                        <a:rPr lang="en-US" sz="2000" b="0" dirty="0">
                          <a:solidFill>
                            <a:srgbClr val="FF0000"/>
                          </a:solidFill>
                        </a:rPr>
                        <a:t>46.85</a:t>
                      </a:r>
                    </a:p>
                  </a:txBody>
                  <a:tcPr anchor="ctr"/>
                </a:tc>
                <a:extLst>
                  <a:ext uri="{0D108BD9-81ED-4DB2-BD59-A6C34878D82A}">
                    <a16:rowId xmlns:a16="http://schemas.microsoft.com/office/drawing/2014/main" val="2977915618"/>
                  </a:ext>
                </a:extLst>
              </a:tr>
              <a:tr h="691795">
                <a:tc>
                  <a:txBody>
                    <a:bodyPr/>
                    <a:lstStyle/>
                    <a:p>
                      <a:pPr algn="ctr"/>
                      <a:r>
                        <a:rPr lang="en-US" sz="2000" b="0" dirty="0">
                          <a:solidFill>
                            <a:schemeClr val="bg1"/>
                          </a:solidFill>
                        </a:rPr>
                        <a:t>50.33</a:t>
                      </a:r>
                    </a:p>
                  </a:txBody>
                  <a:tcPr anchor="ctr">
                    <a:solidFill>
                      <a:schemeClr val="accent3"/>
                    </a:solidFill>
                  </a:tcPr>
                </a:tc>
                <a:extLst>
                  <a:ext uri="{0D108BD9-81ED-4DB2-BD59-A6C34878D82A}">
                    <a16:rowId xmlns:a16="http://schemas.microsoft.com/office/drawing/2014/main" val="129398566"/>
                  </a:ext>
                </a:extLst>
              </a:tr>
              <a:tr h="802142">
                <a:tc>
                  <a:txBody>
                    <a:bodyPr/>
                    <a:lstStyle/>
                    <a:p>
                      <a:pPr algn="ctr"/>
                      <a:r>
                        <a:rPr lang="en-US" sz="2000" b="0" dirty="0">
                          <a:solidFill>
                            <a:schemeClr val="bg1"/>
                          </a:solidFill>
                        </a:rPr>
                        <a:t>50.11</a:t>
                      </a:r>
                    </a:p>
                  </a:txBody>
                  <a:tcPr anchor="ctr">
                    <a:solidFill>
                      <a:schemeClr val="accent3"/>
                    </a:solidFill>
                  </a:tcPr>
                </a:tc>
                <a:extLst>
                  <a:ext uri="{0D108BD9-81ED-4DB2-BD59-A6C34878D82A}">
                    <a16:rowId xmlns:a16="http://schemas.microsoft.com/office/drawing/2014/main" val="1287575477"/>
                  </a:ext>
                </a:extLst>
              </a:tr>
              <a:tr h="955338">
                <a:tc>
                  <a:txBody>
                    <a:bodyPr/>
                    <a:lstStyle/>
                    <a:p>
                      <a:pPr algn="ctr"/>
                      <a:r>
                        <a:rPr lang="en-US" sz="2000" b="0" dirty="0">
                          <a:solidFill>
                            <a:srgbClr val="FF0000"/>
                          </a:solidFill>
                        </a:rPr>
                        <a:t>48.20</a:t>
                      </a:r>
                    </a:p>
                  </a:txBody>
                  <a:tcPr anchor="ctr"/>
                </a:tc>
                <a:extLst>
                  <a:ext uri="{0D108BD9-81ED-4DB2-BD59-A6C34878D82A}">
                    <a16:rowId xmlns:a16="http://schemas.microsoft.com/office/drawing/2014/main" val="2313635075"/>
                  </a:ext>
                </a:extLst>
              </a:tr>
              <a:tr h="773273">
                <a:tc>
                  <a:txBody>
                    <a:bodyPr/>
                    <a:lstStyle/>
                    <a:p>
                      <a:pPr algn="ctr"/>
                      <a:r>
                        <a:rPr lang="en-US" sz="2000" b="0" dirty="0">
                          <a:solidFill>
                            <a:srgbClr val="FF0000"/>
                          </a:solidFill>
                        </a:rPr>
                        <a:t>45.53</a:t>
                      </a:r>
                    </a:p>
                  </a:txBody>
                  <a:tcPr anchor="ctr"/>
                </a:tc>
                <a:extLst>
                  <a:ext uri="{0D108BD9-81ED-4DB2-BD59-A6C34878D82A}">
                    <a16:rowId xmlns:a16="http://schemas.microsoft.com/office/drawing/2014/main" val="2830335797"/>
                  </a:ext>
                </a:extLst>
              </a:tr>
            </a:tbl>
          </a:graphicData>
        </a:graphic>
      </p:graphicFrame>
    </p:spTree>
    <p:extLst>
      <p:ext uri="{BB962C8B-B14F-4D97-AF65-F5344CB8AC3E}">
        <p14:creationId xmlns:p14="http://schemas.microsoft.com/office/powerpoint/2010/main" val="1312874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D68DA-43BA-4508-8DE2-BA9BB7B2FA5B}"/>
              </a:ext>
            </a:extLst>
          </p:cNvPr>
          <p:cNvSpPr>
            <a:spLocks noGrp="1"/>
          </p:cNvSpPr>
          <p:nvPr>
            <p:ph type="title" idx="4294967295"/>
          </p:nvPr>
        </p:nvSpPr>
        <p:spPr>
          <a:xfrm>
            <a:off x="321276" y="593124"/>
            <a:ext cx="2152391" cy="5684108"/>
          </a:xfrm>
        </p:spPr>
        <p:txBody>
          <a:bodyPr anchor="ctr">
            <a:normAutofit/>
          </a:bodyPr>
          <a:lstStyle/>
          <a:p>
            <a:pPr algn="ctr"/>
            <a:r>
              <a:rPr lang="en-US" sz="5300" dirty="0">
                <a:solidFill>
                  <a:schemeClr val="accent3"/>
                </a:solidFill>
              </a:rPr>
              <a:t>That’s what THEY said…..</a:t>
            </a:r>
            <a:br>
              <a:rPr lang="en-US" sz="5300" dirty="0">
                <a:solidFill>
                  <a:schemeClr val="accent3"/>
                </a:solidFill>
              </a:rPr>
            </a:br>
            <a:r>
              <a:rPr lang="en-US" sz="2700" dirty="0">
                <a:solidFill>
                  <a:schemeClr val="accent3"/>
                </a:solidFill>
              </a:rPr>
              <a:t>Hearing it straight from today’s you</a:t>
            </a:r>
            <a:r>
              <a:rPr lang="en-US" sz="3200" dirty="0">
                <a:solidFill>
                  <a:schemeClr val="accent3"/>
                </a:solidFill>
              </a:rPr>
              <a:t>th</a:t>
            </a:r>
            <a:endParaRPr lang="en-US" sz="6600" dirty="0">
              <a:solidFill>
                <a:schemeClr val="accent3"/>
              </a:solidFill>
            </a:endParaRPr>
          </a:p>
        </p:txBody>
      </p:sp>
      <p:pic>
        <p:nvPicPr>
          <p:cNvPr id="12" name="Picture 11">
            <a:extLst>
              <a:ext uri="{FF2B5EF4-FFF2-40B4-BE49-F238E27FC236}">
                <a16:creationId xmlns:a16="http://schemas.microsoft.com/office/drawing/2014/main" id="{9B00F6BF-7A97-47C0-95C0-3C7AA545E1C8}"/>
              </a:ext>
            </a:extLst>
          </p:cNvPr>
          <p:cNvPicPr>
            <a:picLocks noChangeAspect="1"/>
          </p:cNvPicPr>
          <p:nvPr/>
        </p:nvPicPr>
        <p:blipFill>
          <a:blip r:embed="rId2"/>
          <a:stretch>
            <a:fillRect/>
          </a:stretch>
        </p:blipFill>
        <p:spPr>
          <a:xfrm>
            <a:off x="3448178" y="593124"/>
            <a:ext cx="2019300" cy="2266950"/>
          </a:xfrm>
          <a:prstGeom prst="rect">
            <a:avLst/>
          </a:prstGeom>
        </p:spPr>
      </p:pic>
      <p:pic>
        <p:nvPicPr>
          <p:cNvPr id="13" name="Picture 12">
            <a:extLst>
              <a:ext uri="{FF2B5EF4-FFF2-40B4-BE49-F238E27FC236}">
                <a16:creationId xmlns:a16="http://schemas.microsoft.com/office/drawing/2014/main" id="{367E5DC4-A058-4763-A6C1-E335400C5784}"/>
              </a:ext>
            </a:extLst>
          </p:cNvPr>
          <p:cNvPicPr>
            <a:picLocks noChangeAspect="1"/>
          </p:cNvPicPr>
          <p:nvPr/>
        </p:nvPicPr>
        <p:blipFill>
          <a:blip r:embed="rId3"/>
          <a:stretch>
            <a:fillRect/>
          </a:stretch>
        </p:blipFill>
        <p:spPr>
          <a:xfrm>
            <a:off x="6470950" y="3429000"/>
            <a:ext cx="2143125" cy="2143125"/>
          </a:xfrm>
          <a:prstGeom prst="rect">
            <a:avLst/>
          </a:prstGeom>
        </p:spPr>
      </p:pic>
      <p:pic>
        <p:nvPicPr>
          <p:cNvPr id="14" name="Picture 13">
            <a:extLst>
              <a:ext uri="{FF2B5EF4-FFF2-40B4-BE49-F238E27FC236}">
                <a16:creationId xmlns:a16="http://schemas.microsoft.com/office/drawing/2014/main" id="{490FE697-0580-43C1-BB1E-34067D0A8083}"/>
              </a:ext>
            </a:extLst>
          </p:cNvPr>
          <p:cNvPicPr>
            <a:picLocks noChangeAspect="1"/>
          </p:cNvPicPr>
          <p:nvPr/>
        </p:nvPicPr>
        <p:blipFill>
          <a:blip r:embed="rId4"/>
          <a:stretch>
            <a:fillRect/>
          </a:stretch>
        </p:blipFill>
        <p:spPr>
          <a:xfrm>
            <a:off x="6345967" y="595569"/>
            <a:ext cx="2393092" cy="2393092"/>
          </a:xfrm>
          <a:prstGeom prst="rect">
            <a:avLst/>
          </a:prstGeom>
        </p:spPr>
      </p:pic>
      <p:pic>
        <p:nvPicPr>
          <p:cNvPr id="15" name="Picture 14">
            <a:extLst>
              <a:ext uri="{FF2B5EF4-FFF2-40B4-BE49-F238E27FC236}">
                <a16:creationId xmlns:a16="http://schemas.microsoft.com/office/drawing/2014/main" id="{81EBA177-1563-481A-BE01-170FDF922D62}"/>
              </a:ext>
            </a:extLst>
          </p:cNvPr>
          <p:cNvPicPr>
            <a:picLocks noChangeAspect="1"/>
          </p:cNvPicPr>
          <p:nvPr/>
        </p:nvPicPr>
        <p:blipFill>
          <a:blip r:embed="rId5"/>
          <a:stretch>
            <a:fillRect/>
          </a:stretch>
        </p:blipFill>
        <p:spPr>
          <a:xfrm>
            <a:off x="8978857" y="463378"/>
            <a:ext cx="2525283" cy="2525283"/>
          </a:xfrm>
          <a:prstGeom prst="rect">
            <a:avLst/>
          </a:prstGeom>
        </p:spPr>
      </p:pic>
      <p:pic>
        <p:nvPicPr>
          <p:cNvPr id="16" name="Picture 15">
            <a:extLst>
              <a:ext uri="{FF2B5EF4-FFF2-40B4-BE49-F238E27FC236}">
                <a16:creationId xmlns:a16="http://schemas.microsoft.com/office/drawing/2014/main" id="{0BDD057D-8DDE-4DCE-A62B-E3001DEAB491}"/>
              </a:ext>
            </a:extLst>
          </p:cNvPr>
          <p:cNvPicPr>
            <a:picLocks noChangeAspect="1"/>
          </p:cNvPicPr>
          <p:nvPr/>
        </p:nvPicPr>
        <p:blipFill>
          <a:blip r:embed="rId6"/>
          <a:stretch>
            <a:fillRect/>
          </a:stretch>
        </p:blipFill>
        <p:spPr>
          <a:xfrm>
            <a:off x="3495803" y="3429000"/>
            <a:ext cx="1971675" cy="2324100"/>
          </a:xfrm>
          <a:prstGeom prst="rect">
            <a:avLst/>
          </a:prstGeom>
        </p:spPr>
      </p:pic>
      <p:pic>
        <p:nvPicPr>
          <p:cNvPr id="17" name="Picture 16">
            <a:extLst>
              <a:ext uri="{FF2B5EF4-FFF2-40B4-BE49-F238E27FC236}">
                <a16:creationId xmlns:a16="http://schemas.microsoft.com/office/drawing/2014/main" id="{D62A35AD-F936-4E2B-8223-B7DDB30582D5}"/>
              </a:ext>
            </a:extLst>
          </p:cNvPr>
          <p:cNvPicPr>
            <a:picLocks noChangeAspect="1"/>
          </p:cNvPicPr>
          <p:nvPr/>
        </p:nvPicPr>
        <p:blipFill>
          <a:blip r:embed="rId7"/>
          <a:stretch>
            <a:fillRect/>
          </a:stretch>
        </p:blipFill>
        <p:spPr>
          <a:xfrm>
            <a:off x="9254439" y="3419475"/>
            <a:ext cx="1962150" cy="2333625"/>
          </a:xfrm>
          <a:prstGeom prst="rect">
            <a:avLst/>
          </a:prstGeom>
        </p:spPr>
      </p:pic>
    </p:spTree>
    <p:extLst>
      <p:ext uri="{BB962C8B-B14F-4D97-AF65-F5344CB8AC3E}">
        <p14:creationId xmlns:p14="http://schemas.microsoft.com/office/powerpoint/2010/main" val="1998493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randombar(horizontal)">
                                      <p:cBhvr>
                                        <p:cTn id="11" dur="500"/>
                                        <p:tgtEl>
                                          <p:spTgt spid="14"/>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randombar(horizontal)">
                                      <p:cBhvr>
                                        <p:cTn id="23" dur="500"/>
                                        <p:tgtEl>
                                          <p:spTgt spid="13"/>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312136" y="836559"/>
            <a:ext cx="10972800" cy="731617"/>
          </a:xfrm>
        </p:spPr>
        <p:txBody>
          <a:bodyPr>
            <a:normAutofit fontScale="90000"/>
          </a:bodyPr>
          <a:lstStyle/>
          <a:p>
            <a:r>
              <a:rPr lang="en-GB" dirty="0"/>
              <a:t>Q1: How active are you in your faith through your church's youth activities?</a:t>
            </a:r>
            <a:endParaRPr dirty="0"/>
          </a:p>
        </p:txBody>
      </p:sp>
      <p:sp>
        <p:nvSpPr>
          <p:cNvPr id="3" name="Title"/>
          <p:cNvSpPr>
            <a:spLocks noGrp="1"/>
          </p:cNvSpPr>
          <p:nvPr>
            <p:ph type="body" sz="quarter" idx="14"/>
          </p:nvPr>
        </p:nvSpPr>
        <p:spPr>
          <a:xfrm>
            <a:off x="9550734" y="1504834"/>
            <a:ext cx="2487751" cy="319617"/>
          </a:xfrm>
        </p:spPr>
        <p:txBody>
          <a:bodyPr>
            <a:normAutofit fontScale="85000" lnSpcReduction="20000"/>
          </a:bodyPr>
          <a:lstStyle/>
          <a:p>
            <a:r>
              <a:rPr lang="en-GB" dirty="0"/>
              <a:t>Answered: 322   Skipped: 4</a:t>
            </a:r>
            <a:endParaRPr dirty="0"/>
          </a:p>
        </p:txBody>
      </p:sp>
      <p:graphicFrame>
        <p:nvGraphicFramePr>
          <p:cNvPr id="4" name="Chart Placeholder"/>
          <p:cNvGraphicFramePr>
            <a:graphicFrameLocks noGrp="1"/>
          </p:cNvGraphicFramePr>
          <p:nvPr>
            <p:extLst>
              <p:ext uri="{D42A27DB-BD31-4B8C-83A1-F6EECF244321}">
                <p14:modId xmlns:p14="http://schemas.microsoft.com/office/powerpoint/2010/main" val="3769202589"/>
              </p:ext>
            </p:extLst>
          </p:nvPr>
        </p:nvGraphicFramePr>
        <p:xfrm>
          <a:off x="1463041" y="2080727"/>
          <a:ext cx="9705701" cy="407750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EB25819B-4485-F108-6AD1-C40F11A4C105}"/>
              </a:ext>
            </a:extLst>
          </p:cNvPr>
          <p:cNvSpPr txBox="1"/>
          <p:nvPr/>
        </p:nvSpPr>
        <p:spPr>
          <a:xfrm>
            <a:off x="9078686" y="2621902"/>
            <a:ext cx="1903445" cy="400110"/>
          </a:xfrm>
          <a:prstGeom prst="rect">
            <a:avLst/>
          </a:prstGeom>
          <a:solidFill>
            <a:schemeClr val="accent2"/>
          </a:solidFill>
        </p:spPr>
        <p:txBody>
          <a:bodyPr wrap="square" rtlCol="0">
            <a:spAutoFit/>
          </a:bodyPr>
          <a:lstStyle/>
          <a:p>
            <a:r>
              <a:rPr lang="en-US" sz="2000" b="1" dirty="0">
                <a:solidFill>
                  <a:schemeClr val="bg1"/>
                </a:solidFill>
              </a:rPr>
              <a:t>Survey Monkey</a:t>
            </a:r>
          </a:p>
        </p:txBody>
      </p:sp>
      <p:sp>
        <p:nvSpPr>
          <p:cNvPr id="7" name="TextBox 6">
            <a:extLst>
              <a:ext uri="{FF2B5EF4-FFF2-40B4-BE49-F238E27FC236}">
                <a16:creationId xmlns:a16="http://schemas.microsoft.com/office/drawing/2014/main" id="{0414723A-344C-329F-8938-7DA9C48B774D}"/>
              </a:ext>
            </a:extLst>
          </p:cNvPr>
          <p:cNvSpPr txBox="1"/>
          <p:nvPr/>
        </p:nvSpPr>
        <p:spPr>
          <a:xfrm>
            <a:off x="9078686" y="3163077"/>
            <a:ext cx="1903445" cy="400110"/>
          </a:xfrm>
          <a:prstGeom prst="rect">
            <a:avLst/>
          </a:prstGeom>
          <a:solidFill>
            <a:schemeClr val="accent3"/>
          </a:solidFill>
        </p:spPr>
        <p:txBody>
          <a:bodyPr wrap="square" rtlCol="0">
            <a:spAutoFit/>
          </a:bodyPr>
          <a:lstStyle/>
          <a:p>
            <a:r>
              <a:rPr lang="en-US" sz="2000" b="1" dirty="0">
                <a:solidFill>
                  <a:schemeClr val="bg1"/>
                </a:solidFill>
              </a:rPr>
              <a:t>ALHS Students</a:t>
            </a:r>
          </a:p>
        </p:txBody>
      </p:sp>
    </p:spTree>
    <p:extLst>
      <p:ext uri="{BB962C8B-B14F-4D97-AF65-F5344CB8AC3E}">
        <p14:creationId xmlns:p14="http://schemas.microsoft.com/office/powerpoint/2010/main" val="397091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left)">
                                      <p:cBhvr>
                                        <p:cTn id="7" dur="500"/>
                                        <p:tgtEl>
                                          <p:spTgt spid="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left)">
                                      <p:cBhvr>
                                        <p:cTn id="16" dur="500"/>
                                        <p:tgtEl>
                                          <p:spTgt spid="4">
                                            <p:graphicEl>
                                              <a:chart seriesIdx="0" categoryIdx="-4" bldStep="series"/>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left)">
                                      <p:cBhvr>
                                        <p:cTn id="25" dur="500"/>
                                        <p:tgtEl>
                                          <p:spTgt spid="4">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660887" y="322132"/>
            <a:ext cx="10465427" cy="731617"/>
          </a:xfrm>
        </p:spPr>
        <p:txBody>
          <a:bodyPr>
            <a:normAutofit fontScale="90000"/>
          </a:bodyPr>
          <a:lstStyle/>
          <a:p>
            <a:r>
              <a:rPr lang="en-GB" dirty="0"/>
              <a:t>“Regular" activities in youth group. </a:t>
            </a:r>
            <a:endParaRPr dirty="0"/>
          </a:p>
        </p:txBody>
      </p:sp>
      <p:graphicFrame>
        <p:nvGraphicFramePr>
          <p:cNvPr id="4" name="Table Placeholder"/>
          <p:cNvGraphicFramePr>
            <a:graphicFrameLocks/>
          </p:cNvGraphicFramePr>
          <p:nvPr>
            <p:extLst>
              <p:ext uri="{D42A27DB-BD31-4B8C-83A1-F6EECF244321}">
                <p14:modId xmlns:p14="http://schemas.microsoft.com/office/powerpoint/2010/main" val="2849423485"/>
              </p:ext>
            </p:extLst>
          </p:nvPr>
        </p:nvGraphicFramePr>
        <p:xfrm>
          <a:off x="625151" y="1313289"/>
          <a:ext cx="10501164" cy="4921587"/>
        </p:xfrm>
        <a:graphic>
          <a:graphicData uri="http://schemas.openxmlformats.org/drawingml/2006/table">
            <a:tbl>
              <a:tblPr>
                <a:tableStyleId>{8A107856-5554-42FB-B03E-39F5DBC370BA}</a:tableStyleId>
              </a:tblPr>
              <a:tblGrid>
                <a:gridCol w="1780563">
                  <a:extLst>
                    <a:ext uri="{9D8B030D-6E8A-4147-A177-3AD203B41FA5}">
                      <a16:colId xmlns:a16="http://schemas.microsoft.com/office/drawing/2014/main" val="20000"/>
                    </a:ext>
                  </a:extLst>
                </a:gridCol>
                <a:gridCol w="1245296">
                  <a:extLst>
                    <a:ext uri="{9D8B030D-6E8A-4147-A177-3AD203B41FA5}">
                      <a16:colId xmlns:a16="http://schemas.microsoft.com/office/drawing/2014/main" val="20001"/>
                    </a:ext>
                  </a:extLst>
                </a:gridCol>
                <a:gridCol w="1495061">
                  <a:extLst>
                    <a:ext uri="{9D8B030D-6E8A-4147-A177-3AD203B41FA5}">
                      <a16:colId xmlns:a16="http://schemas.microsoft.com/office/drawing/2014/main" val="20002"/>
                    </a:ext>
                  </a:extLst>
                </a:gridCol>
                <a:gridCol w="1495061">
                  <a:extLst>
                    <a:ext uri="{9D8B030D-6E8A-4147-A177-3AD203B41FA5}">
                      <a16:colId xmlns:a16="http://schemas.microsoft.com/office/drawing/2014/main" val="20003"/>
                    </a:ext>
                  </a:extLst>
                </a:gridCol>
                <a:gridCol w="1700435">
                  <a:extLst>
                    <a:ext uri="{9D8B030D-6E8A-4147-A177-3AD203B41FA5}">
                      <a16:colId xmlns:a16="http://schemas.microsoft.com/office/drawing/2014/main" val="20004"/>
                    </a:ext>
                  </a:extLst>
                </a:gridCol>
                <a:gridCol w="1922106">
                  <a:extLst>
                    <a:ext uri="{9D8B030D-6E8A-4147-A177-3AD203B41FA5}">
                      <a16:colId xmlns:a16="http://schemas.microsoft.com/office/drawing/2014/main" val="20005"/>
                    </a:ext>
                  </a:extLst>
                </a:gridCol>
                <a:gridCol w="862642">
                  <a:extLst>
                    <a:ext uri="{9D8B030D-6E8A-4147-A177-3AD203B41FA5}">
                      <a16:colId xmlns:a16="http://schemas.microsoft.com/office/drawing/2014/main" val="20006"/>
                    </a:ext>
                  </a:extLst>
                </a:gridCol>
              </a:tblGrid>
              <a:tr h="674132">
                <a:tc>
                  <a:txBody>
                    <a:bodyPr/>
                    <a:lstStyle/>
                    <a:p>
                      <a:pPr algn="l"/>
                      <a:endParaRPr lang="en-US" sz="1900" dirty="0"/>
                    </a:p>
                  </a:txBody>
                  <a:tcPr marL="121920" marR="121920" marT="60960" marB="60960"/>
                </a:tc>
                <a:tc>
                  <a:txBody>
                    <a:bodyPr/>
                    <a:lstStyle/>
                    <a:p>
                      <a:pPr algn="r"/>
                      <a:r>
                        <a:rPr lang="en-US" sz="1900" dirty="0"/>
                        <a:t>N.O. - N.I. </a:t>
                      </a:r>
                      <a:endParaRPr lang="en-US" sz="1900" b="0" dirty="0">
                        <a:solidFill>
                          <a:schemeClr val="bg1">
                            <a:lumMod val="50000"/>
                          </a:schemeClr>
                        </a:solidFill>
                      </a:endParaRPr>
                    </a:p>
                  </a:txBody>
                  <a:tcPr marL="121920" marR="121920" marT="60960" marB="60960" anchor="ctr"/>
                </a:tc>
                <a:tc>
                  <a:txBody>
                    <a:bodyPr/>
                    <a:lstStyle/>
                    <a:p>
                      <a:pPr algn="r"/>
                      <a:r>
                        <a:rPr lang="en-US" sz="1900" dirty="0"/>
                        <a:t>N.O. - Int</a:t>
                      </a:r>
                      <a:endParaRPr lang="en-US" sz="1900" b="0" dirty="0">
                        <a:solidFill>
                          <a:schemeClr val="bg1">
                            <a:lumMod val="50000"/>
                          </a:schemeClr>
                        </a:solidFill>
                      </a:endParaRPr>
                    </a:p>
                  </a:txBody>
                  <a:tcPr marL="121920" marR="121920" marT="60960" marB="60960" anchor="ctr"/>
                </a:tc>
                <a:tc>
                  <a:txBody>
                    <a:bodyPr/>
                    <a:lstStyle/>
                    <a:p>
                      <a:pPr algn="r"/>
                      <a:r>
                        <a:rPr lang="en-US" sz="1900" dirty="0"/>
                        <a:t>OFF – N.I.</a:t>
                      </a:r>
                      <a:endParaRPr lang="en-US" sz="1900" b="0" dirty="0">
                        <a:solidFill>
                          <a:schemeClr val="bg1">
                            <a:lumMod val="50000"/>
                          </a:schemeClr>
                        </a:solidFill>
                      </a:endParaRPr>
                    </a:p>
                  </a:txBody>
                  <a:tcPr marL="121920" marR="121920" marT="60960" marB="60960" anchor="ctr"/>
                </a:tc>
                <a:tc>
                  <a:txBody>
                    <a:bodyPr/>
                    <a:lstStyle/>
                    <a:p>
                      <a:pPr algn="r"/>
                      <a:r>
                        <a:rPr lang="en-US" sz="1900" dirty="0"/>
                        <a:t>OFF - ATTEND WHEN CAN</a:t>
                      </a:r>
                      <a:endParaRPr lang="en-US" sz="1900" b="0" dirty="0">
                        <a:solidFill>
                          <a:schemeClr val="bg1">
                            <a:lumMod val="50000"/>
                          </a:schemeClr>
                        </a:solidFill>
                      </a:endParaRPr>
                    </a:p>
                  </a:txBody>
                  <a:tcPr marL="121920" marR="121920" marT="60960" marB="60960" anchor="ctr"/>
                </a:tc>
                <a:tc>
                  <a:txBody>
                    <a:bodyPr/>
                    <a:lstStyle/>
                    <a:p>
                      <a:pPr algn="r"/>
                      <a:r>
                        <a:rPr lang="en-US" sz="1900" dirty="0"/>
                        <a:t>OFF- TRY NEVER TO MISS IT</a:t>
                      </a:r>
                      <a:endParaRPr lang="en-US" sz="1900" b="0" dirty="0">
                        <a:solidFill>
                          <a:schemeClr val="bg1">
                            <a:lumMod val="50000"/>
                          </a:schemeClr>
                        </a:solidFill>
                      </a:endParaRPr>
                    </a:p>
                  </a:txBody>
                  <a:tcPr marL="121920" marR="121920" marT="60960" marB="60960" anchor="ctr"/>
                </a:tc>
                <a:tc>
                  <a:txBody>
                    <a:bodyPr/>
                    <a:lstStyle/>
                    <a:p>
                      <a:pPr algn="r"/>
                      <a:r>
                        <a:rPr lang="en-US" sz="1900" dirty="0"/>
                        <a:t>TOTAL</a:t>
                      </a:r>
                      <a:endParaRPr lang="en-US" sz="1900" b="0" dirty="0">
                        <a:solidFill>
                          <a:schemeClr val="bg1">
                            <a:lumMod val="50000"/>
                          </a:schemeClr>
                        </a:solidFill>
                      </a:endParaRPr>
                    </a:p>
                  </a:txBody>
                  <a:tcPr marL="121920" marR="121920" marT="60960" marB="60960" anchor="ctr"/>
                </a:tc>
                <a:extLst>
                  <a:ext uri="{0D108BD9-81ED-4DB2-BD59-A6C34878D82A}">
                    <a16:rowId xmlns:a16="http://schemas.microsoft.com/office/drawing/2014/main" val="10000"/>
                  </a:ext>
                </a:extLst>
              </a:tr>
              <a:tr h="588601">
                <a:tc>
                  <a:txBody>
                    <a:bodyPr/>
                    <a:lstStyle/>
                    <a:p>
                      <a:pPr algn="l"/>
                      <a:r>
                        <a:rPr lang="en-US" sz="1600" dirty="0"/>
                        <a:t># 1: Bible study- youth issues</a:t>
                      </a:r>
                      <a:endParaRPr lang="en-US" sz="1600" b="0" dirty="0">
                        <a:solidFill>
                          <a:schemeClr val="bg1">
                            <a:lumMod val="50000"/>
                          </a:schemeClr>
                        </a:solidFill>
                      </a:endParaRPr>
                    </a:p>
                  </a:txBody>
                  <a:tcPr marL="121920" marR="121920" marT="60960" marB="60960"/>
                </a:tc>
                <a:tc>
                  <a:txBody>
                    <a:bodyPr/>
                    <a:lstStyle/>
                    <a:p>
                      <a:pPr algn="r"/>
                      <a:r>
                        <a:rPr lang="en-US" sz="1600" dirty="0"/>
                        <a:t>7.10%
12</a:t>
                      </a:r>
                      <a:endParaRPr lang="en-US" sz="1600" b="0" dirty="0">
                        <a:solidFill>
                          <a:schemeClr val="bg1">
                            <a:lumMod val="50000"/>
                          </a:schemeClr>
                        </a:solidFill>
                      </a:endParaRPr>
                    </a:p>
                  </a:txBody>
                  <a:tcPr marL="121920" marR="121920" marT="60960" marB="60960"/>
                </a:tc>
                <a:tc>
                  <a:txBody>
                    <a:bodyPr/>
                    <a:lstStyle/>
                    <a:p>
                      <a:pPr algn="ctr"/>
                      <a:r>
                        <a:rPr lang="en-US" sz="1800" b="1" dirty="0">
                          <a:solidFill>
                            <a:srgbClr val="FF0000"/>
                          </a:solidFill>
                        </a:rPr>
                        <a:t>21.89%
37</a:t>
                      </a:r>
                    </a:p>
                  </a:txBody>
                  <a:tcPr marL="121920" marR="121920" marT="60960" marB="60960">
                    <a:solidFill>
                      <a:schemeClr val="bg1"/>
                    </a:solidFill>
                  </a:tcPr>
                </a:tc>
                <a:tc>
                  <a:txBody>
                    <a:bodyPr/>
                    <a:lstStyle/>
                    <a:p>
                      <a:pPr algn="r"/>
                      <a:r>
                        <a:rPr lang="en-US" sz="1600" dirty="0"/>
                        <a:t>34.32%
58</a:t>
                      </a:r>
                      <a:endParaRPr lang="en-US" sz="1600" b="0" dirty="0">
                        <a:solidFill>
                          <a:schemeClr val="bg1">
                            <a:lumMod val="50000"/>
                          </a:schemeClr>
                        </a:solidFill>
                      </a:endParaRPr>
                    </a:p>
                  </a:txBody>
                  <a:tcPr marL="121920" marR="121920" marT="60960" marB="60960"/>
                </a:tc>
                <a:tc>
                  <a:txBody>
                    <a:bodyPr/>
                    <a:lstStyle/>
                    <a:p>
                      <a:pPr algn="r"/>
                      <a:r>
                        <a:rPr lang="en-US" sz="1600" dirty="0"/>
                        <a:t>24.26%
41</a:t>
                      </a:r>
                      <a:endParaRPr lang="en-US" sz="1600" b="0" dirty="0">
                        <a:solidFill>
                          <a:schemeClr val="bg1">
                            <a:lumMod val="50000"/>
                          </a:schemeClr>
                        </a:solidFill>
                      </a:endParaRPr>
                    </a:p>
                  </a:txBody>
                  <a:tcPr marL="121920" marR="121920" marT="60960" marB="60960"/>
                </a:tc>
                <a:tc>
                  <a:txBody>
                    <a:bodyPr/>
                    <a:lstStyle/>
                    <a:p>
                      <a:pPr algn="r"/>
                      <a:r>
                        <a:rPr lang="en-US" sz="1600" dirty="0"/>
                        <a:t>12.43%
21</a:t>
                      </a:r>
                      <a:endParaRPr lang="en-US" sz="1600" b="0" dirty="0">
                        <a:solidFill>
                          <a:schemeClr val="bg1">
                            <a:lumMod val="50000"/>
                          </a:schemeClr>
                        </a:solidFill>
                      </a:endParaRPr>
                    </a:p>
                  </a:txBody>
                  <a:tcPr marL="121920" marR="121920" marT="60960" marB="60960"/>
                </a:tc>
                <a:tc>
                  <a:txBody>
                    <a:bodyPr/>
                    <a:lstStyle/>
                    <a:p>
                      <a:pPr algn="r"/>
                      <a:r>
                        <a:rPr lang="en-US" sz="1600" dirty="0"/>
                        <a:t>169</a:t>
                      </a:r>
                      <a:endParaRPr lang="en-US" sz="1600" b="0" dirty="0">
                        <a:solidFill>
                          <a:schemeClr val="bg1">
                            <a:lumMod val="50000"/>
                          </a:schemeClr>
                        </a:solidFill>
                      </a:endParaRPr>
                    </a:p>
                  </a:txBody>
                  <a:tcPr marL="121920" marR="121920" marT="60960" marB="60960"/>
                </a:tc>
                <a:extLst>
                  <a:ext uri="{0D108BD9-81ED-4DB2-BD59-A6C34878D82A}">
                    <a16:rowId xmlns:a16="http://schemas.microsoft.com/office/drawing/2014/main" val="10001"/>
                  </a:ext>
                </a:extLst>
              </a:tr>
              <a:tr h="609185">
                <a:tc>
                  <a:txBody>
                    <a:bodyPr/>
                    <a:lstStyle/>
                    <a:p>
                      <a:pPr algn="l"/>
                      <a:r>
                        <a:rPr lang="en-US" sz="1600" dirty="0"/>
                        <a:t>#2 Having food/meal</a:t>
                      </a:r>
                      <a:endParaRPr lang="en-US" sz="1600" b="0" dirty="0">
                        <a:solidFill>
                          <a:schemeClr val="bg1">
                            <a:lumMod val="50000"/>
                          </a:schemeClr>
                        </a:solidFill>
                      </a:endParaRPr>
                    </a:p>
                  </a:txBody>
                  <a:tcPr marL="121920" marR="121920" marT="60960" marB="60960"/>
                </a:tc>
                <a:tc>
                  <a:txBody>
                    <a:bodyPr/>
                    <a:lstStyle/>
                    <a:p>
                      <a:pPr algn="r"/>
                      <a:r>
                        <a:rPr lang="en-US" sz="1600" dirty="0"/>
                        <a:t>12.43%
21</a:t>
                      </a:r>
                      <a:endParaRPr lang="en-US" sz="1600" b="0" dirty="0">
                        <a:solidFill>
                          <a:schemeClr val="bg1">
                            <a:lumMod val="50000"/>
                          </a:schemeClr>
                        </a:solidFill>
                      </a:endParaRPr>
                    </a:p>
                  </a:txBody>
                  <a:tcPr marL="121920" marR="121920" marT="60960" marB="60960"/>
                </a:tc>
                <a:tc>
                  <a:txBody>
                    <a:bodyPr/>
                    <a:lstStyle/>
                    <a:p>
                      <a:pPr algn="ctr"/>
                      <a:r>
                        <a:rPr lang="en-US" sz="1800" dirty="0">
                          <a:solidFill>
                            <a:schemeClr val="bg1"/>
                          </a:solidFill>
                        </a:rPr>
                        <a:t>28.40%
48</a:t>
                      </a:r>
                      <a:endParaRPr lang="en-US" sz="1800" b="0" dirty="0">
                        <a:solidFill>
                          <a:schemeClr val="bg1"/>
                        </a:solidFill>
                      </a:endParaRPr>
                    </a:p>
                  </a:txBody>
                  <a:tcPr marL="121920" marR="121920" marT="60960" marB="60960">
                    <a:solidFill>
                      <a:schemeClr val="accent3"/>
                    </a:solidFill>
                  </a:tcPr>
                </a:tc>
                <a:tc>
                  <a:txBody>
                    <a:bodyPr/>
                    <a:lstStyle/>
                    <a:p>
                      <a:pPr algn="r"/>
                      <a:r>
                        <a:rPr lang="en-US" sz="1600" dirty="0"/>
                        <a:t>19.53%
33</a:t>
                      </a:r>
                      <a:endParaRPr lang="en-US" sz="1600" b="0" dirty="0">
                        <a:solidFill>
                          <a:schemeClr val="bg1">
                            <a:lumMod val="50000"/>
                          </a:schemeClr>
                        </a:solidFill>
                      </a:endParaRPr>
                    </a:p>
                  </a:txBody>
                  <a:tcPr marL="121920" marR="121920" marT="60960" marB="60960"/>
                </a:tc>
                <a:tc>
                  <a:txBody>
                    <a:bodyPr/>
                    <a:lstStyle/>
                    <a:p>
                      <a:pPr algn="r"/>
                      <a:r>
                        <a:rPr lang="en-US" sz="1600" dirty="0"/>
                        <a:t>31.95%
54</a:t>
                      </a:r>
                      <a:endParaRPr lang="en-US" sz="1600" b="0" dirty="0">
                        <a:solidFill>
                          <a:schemeClr val="bg1">
                            <a:lumMod val="50000"/>
                          </a:schemeClr>
                        </a:solidFill>
                      </a:endParaRPr>
                    </a:p>
                  </a:txBody>
                  <a:tcPr marL="121920" marR="121920" marT="60960" marB="60960"/>
                </a:tc>
                <a:tc>
                  <a:txBody>
                    <a:bodyPr/>
                    <a:lstStyle/>
                    <a:p>
                      <a:pPr algn="r"/>
                      <a:r>
                        <a:rPr lang="en-US" sz="1600" dirty="0"/>
                        <a:t>7.69%
13</a:t>
                      </a:r>
                      <a:endParaRPr lang="en-US" sz="1600" b="0" dirty="0">
                        <a:solidFill>
                          <a:schemeClr val="bg1">
                            <a:lumMod val="50000"/>
                          </a:schemeClr>
                        </a:solidFill>
                      </a:endParaRPr>
                    </a:p>
                  </a:txBody>
                  <a:tcPr marL="121920" marR="121920" marT="60960" marB="60960"/>
                </a:tc>
                <a:tc>
                  <a:txBody>
                    <a:bodyPr/>
                    <a:lstStyle/>
                    <a:p>
                      <a:pPr algn="r"/>
                      <a:r>
                        <a:rPr lang="en-US" sz="1600" dirty="0"/>
                        <a:t>169</a:t>
                      </a:r>
                      <a:endParaRPr lang="en-US" sz="1600" b="0" dirty="0">
                        <a:solidFill>
                          <a:schemeClr val="bg1">
                            <a:lumMod val="50000"/>
                          </a:schemeClr>
                        </a:solidFill>
                      </a:endParaRPr>
                    </a:p>
                  </a:txBody>
                  <a:tcPr marL="121920" marR="121920" marT="60960" marB="60960"/>
                </a:tc>
                <a:extLst>
                  <a:ext uri="{0D108BD9-81ED-4DB2-BD59-A6C34878D82A}">
                    <a16:rowId xmlns:a16="http://schemas.microsoft.com/office/drawing/2014/main" val="10002"/>
                  </a:ext>
                </a:extLst>
              </a:tr>
              <a:tr h="554389">
                <a:tc>
                  <a:txBody>
                    <a:bodyPr/>
                    <a:lstStyle/>
                    <a:p>
                      <a:pPr algn="l"/>
                      <a:r>
                        <a:rPr lang="en-US" sz="1600" dirty="0"/>
                        <a:t>#3: Game Night -</a:t>
                      </a:r>
                      <a:endParaRPr lang="en-US" sz="1600" b="0" dirty="0">
                        <a:solidFill>
                          <a:schemeClr val="bg1">
                            <a:lumMod val="50000"/>
                          </a:schemeClr>
                        </a:solidFill>
                      </a:endParaRPr>
                    </a:p>
                  </a:txBody>
                  <a:tcPr marL="121920" marR="121920" marT="60960" marB="60960"/>
                </a:tc>
                <a:tc>
                  <a:txBody>
                    <a:bodyPr/>
                    <a:lstStyle/>
                    <a:p>
                      <a:pPr algn="r"/>
                      <a:r>
                        <a:rPr lang="en-US" sz="1600" dirty="0"/>
                        <a:t>16.67%
28</a:t>
                      </a:r>
                      <a:endParaRPr lang="en-US" sz="1600" b="0" dirty="0">
                        <a:solidFill>
                          <a:schemeClr val="bg1">
                            <a:lumMod val="50000"/>
                          </a:schemeClr>
                        </a:solidFill>
                      </a:endParaRPr>
                    </a:p>
                  </a:txBody>
                  <a:tcPr marL="121920" marR="121920" marT="60960" marB="60960"/>
                </a:tc>
                <a:tc>
                  <a:txBody>
                    <a:bodyPr/>
                    <a:lstStyle/>
                    <a:p>
                      <a:pPr algn="ctr"/>
                      <a:r>
                        <a:rPr lang="en-US" sz="1800" dirty="0">
                          <a:solidFill>
                            <a:schemeClr val="bg1"/>
                          </a:solidFill>
                        </a:rPr>
                        <a:t>35.12%
59</a:t>
                      </a:r>
                      <a:endParaRPr lang="en-US" sz="1800" b="0" dirty="0">
                        <a:solidFill>
                          <a:schemeClr val="bg1"/>
                        </a:solidFill>
                      </a:endParaRPr>
                    </a:p>
                  </a:txBody>
                  <a:tcPr marL="121920" marR="121920" marT="60960" marB="60960">
                    <a:solidFill>
                      <a:schemeClr val="accent3"/>
                    </a:solidFill>
                  </a:tcPr>
                </a:tc>
                <a:tc>
                  <a:txBody>
                    <a:bodyPr/>
                    <a:lstStyle/>
                    <a:p>
                      <a:pPr algn="r"/>
                      <a:r>
                        <a:rPr lang="en-US" sz="1600" dirty="0"/>
                        <a:t>20.83%
35</a:t>
                      </a:r>
                      <a:endParaRPr lang="en-US" sz="1600" b="0" dirty="0">
                        <a:solidFill>
                          <a:schemeClr val="bg1">
                            <a:lumMod val="50000"/>
                          </a:schemeClr>
                        </a:solidFill>
                      </a:endParaRPr>
                    </a:p>
                  </a:txBody>
                  <a:tcPr marL="121920" marR="121920" marT="60960" marB="60960"/>
                </a:tc>
                <a:tc>
                  <a:txBody>
                    <a:bodyPr/>
                    <a:lstStyle/>
                    <a:p>
                      <a:pPr algn="r"/>
                      <a:r>
                        <a:rPr lang="en-US" sz="1600" dirty="0"/>
                        <a:t>20.83%
35</a:t>
                      </a:r>
                      <a:endParaRPr lang="en-US" sz="1600" b="0" dirty="0">
                        <a:solidFill>
                          <a:schemeClr val="bg1">
                            <a:lumMod val="50000"/>
                          </a:schemeClr>
                        </a:solidFill>
                      </a:endParaRPr>
                    </a:p>
                  </a:txBody>
                  <a:tcPr marL="121920" marR="121920" marT="60960" marB="60960"/>
                </a:tc>
                <a:tc>
                  <a:txBody>
                    <a:bodyPr/>
                    <a:lstStyle/>
                    <a:p>
                      <a:pPr algn="r"/>
                      <a:r>
                        <a:rPr lang="en-US" sz="1600" dirty="0"/>
                        <a:t>6.55%
11</a:t>
                      </a:r>
                      <a:endParaRPr lang="en-US" sz="1600" b="0" dirty="0">
                        <a:solidFill>
                          <a:schemeClr val="bg1">
                            <a:lumMod val="50000"/>
                          </a:schemeClr>
                        </a:solidFill>
                      </a:endParaRPr>
                    </a:p>
                  </a:txBody>
                  <a:tcPr marL="121920" marR="121920" marT="60960" marB="60960"/>
                </a:tc>
                <a:tc>
                  <a:txBody>
                    <a:bodyPr/>
                    <a:lstStyle/>
                    <a:p>
                      <a:pPr algn="r"/>
                      <a:r>
                        <a:rPr lang="en-US" sz="1600" dirty="0"/>
                        <a:t>168</a:t>
                      </a:r>
                      <a:endParaRPr lang="en-US" sz="1600" b="0" dirty="0">
                        <a:solidFill>
                          <a:schemeClr val="bg1">
                            <a:lumMod val="50000"/>
                          </a:schemeClr>
                        </a:solidFill>
                      </a:endParaRPr>
                    </a:p>
                  </a:txBody>
                  <a:tcPr marL="121920" marR="121920" marT="60960" marB="60960"/>
                </a:tc>
                <a:extLst>
                  <a:ext uri="{0D108BD9-81ED-4DB2-BD59-A6C34878D82A}">
                    <a16:rowId xmlns:a16="http://schemas.microsoft.com/office/drawing/2014/main" val="10003"/>
                  </a:ext>
                </a:extLst>
              </a:tr>
              <a:tr h="663246">
                <a:tc>
                  <a:txBody>
                    <a:bodyPr/>
                    <a:lstStyle/>
                    <a:p>
                      <a:pPr algn="l"/>
                      <a:r>
                        <a:rPr lang="en-US" sz="1600" dirty="0"/>
                        <a:t>#4: Activities for friends</a:t>
                      </a:r>
                      <a:endParaRPr lang="en-US" sz="1600" b="0" dirty="0">
                        <a:solidFill>
                          <a:schemeClr val="bg1">
                            <a:lumMod val="50000"/>
                          </a:schemeClr>
                        </a:solidFill>
                      </a:endParaRPr>
                    </a:p>
                  </a:txBody>
                  <a:tcPr marL="121920" marR="121920" marT="60960" marB="60960"/>
                </a:tc>
                <a:tc>
                  <a:txBody>
                    <a:bodyPr/>
                    <a:lstStyle/>
                    <a:p>
                      <a:pPr algn="r"/>
                      <a:r>
                        <a:rPr lang="en-US" sz="1600" dirty="0"/>
                        <a:t>13.02%
22</a:t>
                      </a:r>
                      <a:endParaRPr lang="en-US" sz="1600" b="0" dirty="0">
                        <a:solidFill>
                          <a:schemeClr val="bg1">
                            <a:lumMod val="50000"/>
                          </a:schemeClr>
                        </a:solidFill>
                      </a:endParaRPr>
                    </a:p>
                  </a:txBody>
                  <a:tcPr marL="121920" marR="121920" marT="60960" marB="60960"/>
                </a:tc>
                <a:tc>
                  <a:txBody>
                    <a:bodyPr/>
                    <a:lstStyle/>
                    <a:p>
                      <a:pPr algn="ctr"/>
                      <a:r>
                        <a:rPr lang="en-US" sz="1800" dirty="0">
                          <a:solidFill>
                            <a:schemeClr val="bg1"/>
                          </a:solidFill>
                        </a:rPr>
                        <a:t>26.63%
45</a:t>
                      </a:r>
                      <a:endParaRPr lang="en-US" sz="1800" b="0" dirty="0">
                        <a:solidFill>
                          <a:schemeClr val="bg1"/>
                        </a:solidFill>
                      </a:endParaRPr>
                    </a:p>
                  </a:txBody>
                  <a:tcPr marL="121920" marR="121920" marT="60960" marB="60960">
                    <a:solidFill>
                      <a:schemeClr val="accent3"/>
                    </a:solidFill>
                  </a:tcPr>
                </a:tc>
                <a:tc>
                  <a:txBody>
                    <a:bodyPr/>
                    <a:lstStyle/>
                    <a:p>
                      <a:pPr algn="r"/>
                      <a:r>
                        <a:rPr lang="en-US" sz="1600" dirty="0"/>
                        <a:t>24.85%
42</a:t>
                      </a:r>
                      <a:endParaRPr lang="en-US" sz="1600" b="0" dirty="0">
                        <a:solidFill>
                          <a:schemeClr val="bg1">
                            <a:lumMod val="50000"/>
                          </a:schemeClr>
                        </a:solidFill>
                      </a:endParaRPr>
                    </a:p>
                  </a:txBody>
                  <a:tcPr marL="121920" marR="121920" marT="60960" marB="60960"/>
                </a:tc>
                <a:tc>
                  <a:txBody>
                    <a:bodyPr/>
                    <a:lstStyle/>
                    <a:p>
                      <a:pPr algn="r"/>
                      <a:r>
                        <a:rPr lang="en-US" sz="1600" dirty="0"/>
                        <a:t>24.85%
42</a:t>
                      </a:r>
                      <a:endParaRPr lang="en-US" sz="1600" b="0" dirty="0">
                        <a:solidFill>
                          <a:schemeClr val="bg1">
                            <a:lumMod val="50000"/>
                          </a:schemeClr>
                        </a:solidFill>
                      </a:endParaRPr>
                    </a:p>
                  </a:txBody>
                  <a:tcPr marL="121920" marR="121920" marT="60960" marB="60960"/>
                </a:tc>
                <a:tc>
                  <a:txBody>
                    <a:bodyPr/>
                    <a:lstStyle/>
                    <a:p>
                      <a:pPr algn="r"/>
                      <a:r>
                        <a:rPr lang="en-US" sz="1600" dirty="0"/>
                        <a:t>10.65%
18</a:t>
                      </a:r>
                      <a:endParaRPr lang="en-US" sz="1600" b="0" dirty="0">
                        <a:solidFill>
                          <a:schemeClr val="bg1">
                            <a:lumMod val="50000"/>
                          </a:schemeClr>
                        </a:solidFill>
                      </a:endParaRPr>
                    </a:p>
                  </a:txBody>
                  <a:tcPr marL="121920" marR="121920" marT="60960" marB="60960"/>
                </a:tc>
                <a:tc>
                  <a:txBody>
                    <a:bodyPr/>
                    <a:lstStyle/>
                    <a:p>
                      <a:pPr algn="r"/>
                      <a:r>
                        <a:rPr lang="en-US" sz="1600" dirty="0"/>
                        <a:t>169</a:t>
                      </a:r>
                      <a:endParaRPr lang="en-US" sz="1600" b="0" dirty="0">
                        <a:solidFill>
                          <a:schemeClr val="bg1">
                            <a:lumMod val="50000"/>
                          </a:schemeClr>
                        </a:solidFill>
                      </a:endParaRPr>
                    </a:p>
                  </a:txBody>
                  <a:tcPr marL="121920" marR="121920" marT="60960" marB="60960"/>
                </a:tc>
                <a:extLst>
                  <a:ext uri="{0D108BD9-81ED-4DB2-BD59-A6C34878D82A}">
                    <a16:rowId xmlns:a16="http://schemas.microsoft.com/office/drawing/2014/main" val="10004"/>
                  </a:ext>
                </a:extLst>
              </a:tr>
              <a:tr h="634793">
                <a:tc>
                  <a:txBody>
                    <a:bodyPr/>
                    <a:lstStyle/>
                    <a:p>
                      <a:pPr algn="l"/>
                      <a:r>
                        <a:rPr lang="en-US" sz="1600" dirty="0"/>
                        <a:t>#5: Sports tourney</a:t>
                      </a:r>
                      <a:endParaRPr lang="en-US" sz="1600" b="0" dirty="0">
                        <a:solidFill>
                          <a:schemeClr val="bg1">
                            <a:lumMod val="50000"/>
                          </a:schemeClr>
                        </a:solidFill>
                      </a:endParaRPr>
                    </a:p>
                  </a:txBody>
                  <a:tcPr marL="121920" marR="121920" marT="60960" marB="60960"/>
                </a:tc>
                <a:tc>
                  <a:txBody>
                    <a:bodyPr/>
                    <a:lstStyle/>
                    <a:p>
                      <a:pPr algn="r"/>
                      <a:r>
                        <a:rPr lang="en-US" sz="1600" dirty="0"/>
                        <a:t>22.49%
38</a:t>
                      </a:r>
                      <a:endParaRPr lang="en-US" sz="1600" b="0" dirty="0">
                        <a:solidFill>
                          <a:schemeClr val="bg1">
                            <a:lumMod val="50000"/>
                          </a:schemeClr>
                        </a:solidFill>
                      </a:endParaRPr>
                    </a:p>
                  </a:txBody>
                  <a:tcPr marL="121920" marR="121920" marT="60960" marB="60960"/>
                </a:tc>
                <a:tc>
                  <a:txBody>
                    <a:bodyPr/>
                    <a:lstStyle/>
                    <a:p>
                      <a:pPr algn="ctr"/>
                      <a:r>
                        <a:rPr lang="en-US" sz="1800" dirty="0">
                          <a:solidFill>
                            <a:schemeClr val="bg1"/>
                          </a:solidFill>
                        </a:rPr>
                        <a:t>37.28%
63</a:t>
                      </a:r>
                      <a:endParaRPr lang="en-US" sz="1800" b="0" dirty="0">
                        <a:solidFill>
                          <a:schemeClr val="bg1"/>
                        </a:solidFill>
                      </a:endParaRPr>
                    </a:p>
                  </a:txBody>
                  <a:tcPr marL="121920" marR="121920" marT="60960" marB="60960">
                    <a:solidFill>
                      <a:schemeClr val="accent3"/>
                    </a:solidFill>
                  </a:tcPr>
                </a:tc>
                <a:tc>
                  <a:txBody>
                    <a:bodyPr/>
                    <a:lstStyle/>
                    <a:p>
                      <a:pPr algn="r"/>
                      <a:r>
                        <a:rPr lang="en-US" sz="1600" dirty="0"/>
                        <a:t>15.98%
27</a:t>
                      </a:r>
                      <a:endParaRPr lang="en-US" sz="1600" b="0" dirty="0">
                        <a:solidFill>
                          <a:schemeClr val="bg1">
                            <a:lumMod val="50000"/>
                          </a:schemeClr>
                        </a:solidFill>
                      </a:endParaRPr>
                    </a:p>
                  </a:txBody>
                  <a:tcPr marL="121920" marR="121920" marT="60960" marB="60960"/>
                </a:tc>
                <a:tc>
                  <a:txBody>
                    <a:bodyPr/>
                    <a:lstStyle/>
                    <a:p>
                      <a:pPr algn="r"/>
                      <a:r>
                        <a:rPr lang="en-US" sz="1600" dirty="0"/>
                        <a:t>17.16%
29</a:t>
                      </a:r>
                      <a:endParaRPr lang="en-US" sz="1600" b="0" dirty="0">
                        <a:solidFill>
                          <a:schemeClr val="bg1">
                            <a:lumMod val="50000"/>
                          </a:schemeClr>
                        </a:solidFill>
                      </a:endParaRPr>
                    </a:p>
                  </a:txBody>
                  <a:tcPr marL="121920" marR="121920" marT="60960" marB="60960"/>
                </a:tc>
                <a:tc>
                  <a:txBody>
                    <a:bodyPr/>
                    <a:lstStyle/>
                    <a:p>
                      <a:pPr algn="r"/>
                      <a:r>
                        <a:rPr lang="en-US" sz="1600" dirty="0"/>
                        <a:t>7.10%
12</a:t>
                      </a:r>
                      <a:endParaRPr lang="en-US" sz="1600" b="0" dirty="0">
                        <a:solidFill>
                          <a:schemeClr val="bg1">
                            <a:lumMod val="50000"/>
                          </a:schemeClr>
                        </a:solidFill>
                      </a:endParaRPr>
                    </a:p>
                  </a:txBody>
                  <a:tcPr marL="121920" marR="121920" marT="60960" marB="60960"/>
                </a:tc>
                <a:tc>
                  <a:txBody>
                    <a:bodyPr/>
                    <a:lstStyle/>
                    <a:p>
                      <a:pPr algn="r"/>
                      <a:r>
                        <a:rPr lang="en-US" sz="1600" dirty="0"/>
                        <a:t>169</a:t>
                      </a:r>
                      <a:endParaRPr lang="en-US" sz="1600" b="0" dirty="0">
                        <a:solidFill>
                          <a:schemeClr val="bg1">
                            <a:lumMod val="50000"/>
                          </a:schemeClr>
                        </a:solidFill>
                      </a:endParaRPr>
                    </a:p>
                  </a:txBody>
                  <a:tcPr marL="121920" marR="121920" marT="60960" marB="60960"/>
                </a:tc>
                <a:extLst>
                  <a:ext uri="{0D108BD9-81ED-4DB2-BD59-A6C34878D82A}">
                    <a16:rowId xmlns:a16="http://schemas.microsoft.com/office/drawing/2014/main" val="10005"/>
                  </a:ext>
                </a:extLst>
              </a:tr>
              <a:tr h="867747">
                <a:tc>
                  <a:txBody>
                    <a:bodyPr/>
                    <a:lstStyle/>
                    <a:p>
                      <a:pPr algn="l"/>
                      <a:r>
                        <a:rPr lang="en-US" sz="1600" dirty="0"/>
                        <a:t>#6: On going sports e.g. fantasy sports</a:t>
                      </a:r>
                      <a:endParaRPr lang="en-US" sz="1600" b="0" dirty="0">
                        <a:solidFill>
                          <a:schemeClr val="bg1">
                            <a:lumMod val="50000"/>
                          </a:schemeClr>
                        </a:solidFill>
                      </a:endParaRPr>
                    </a:p>
                  </a:txBody>
                  <a:tcPr marL="121920" marR="121920" marT="60960" marB="60960"/>
                </a:tc>
                <a:tc>
                  <a:txBody>
                    <a:bodyPr/>
                    <a:lstStyle/>
                    <a:p>
                      <a:pPr algn="r"/>
                      <a:r>
                        <a:rPr lang="en-US" sz="1600" dirty="0"/>
                        <a:t>53.89%
90</a:t>
                      </a:r>
                      <a:endParaRPr lang="en-US" sz="1600" b="0" dirty="0">
                        <a:solidFill>
                          <a:schemeClr val="bg1">
                            <a:lumMod val="50000"/>
                          </a:schemeClr>
                        </a:solidFill>
                      </a:endParaRPr>
                    </a:p>
                  </a:txBody>
                  <a:tcPr marL="121920" marR="121920" marT="60960" marB="60960"/>
                </a:tc>
                <a:tc>
                  <a:txBody>
                    <a:bodyPr/>
                    <a:lstStyle/>
                    <a:p>
                      <a:pPr algn="ctr"/>
                      <a:r>
                        <a:rPr lang="en-US" sz="1800" dirty="0">
                          <a:solidFill>
                            <a:schemeClr val="bg1"/>
                          </a:solidFill>
                        </a:rPr>
                        <a:t>25.75%
43</a:t>
                      </a:r>
                      <a:endParaRPr lang="en-US" sz="1800" b="0" dirty="0">
                        <a:solidFill>
                          <a:schemeClr val="bg1"/>
                        </a:solidFill>
                      </a:endParaRPr>
                    </a:p>
                  </a:txBody>
                  <a:tcPr marL="121920" marR="121920" marT="60960" marB="60960">
                    <a:solidFill>
                      <a:schemeClr val="accent3"/>
                    </a:solidFill>
                  </a:tcPr>
                </a:tc>
                <a:tc>
                  <a:txBody>
                    <a:bodyPr/>
                    <a:lstStyle/>
                    <a:p>
                      <a:pPr algn="r"/>
                      <a:r>
                        <a:rPr lang="en-US" sz="1600" dirty="0"/>
                        <a:t>9.58%
106</a:t>
                      </a:r>
                      <a:endParaRPr lang="en-US" sz="1600" b="0" dirty="0">
                        <a:solidFill>
                          <a:schemeClr val="bg1">
                            <a:lumMod val="50000"/>
                          </a:schemeClr>
                        </a:solidFill>
                      </a:endParaRPr>
                    </a:p>
                  </a:txBody>
                  <a:tcPr marL="121920" marR="121920" marT="60960" marB="60960"/>
                </a:tc>
                <a:tc>
                  <a:txBody>
                    <a:bodyPr/>
                    <a:lstStyle/>
                    <a:p>
                      <a:pPr algn="r"/>
                      <a:r>
                        <a:rPr lang="en-US" sz="1600" dirty="0"/>
                        <a:t>5.99%
10</a:t>
                      </a:r>
                      <a:endParaRPr lang="en-US" sz="1600" b="0" dirty="0">
                        <a:solidFill>
                          <a:schemeClr val="bg1">
                            <a:lumMod val="50000"/>
                          </a:schemeClr>
                        </a:solidFill>
                      </a:endParaRPr>
                    </a:p>
                  </a:txBody>
                  <a:tcPr marL="121920" marR="121920" marT="60960" marB="60960"/>
                </a:tc>
                <a:tc>
                  <a:txBody>
                    <a:bodyPr/>
                    <a:lstStyle/>
                    <a:p>
                      <a:pPr algn="r"/>
                      <a:r>
                        <a:rPr lang="en-US" sz="1600" dirty="0"/>
                        <a:t>4.79%
8</a:t>
                      </a:r>
                      <a:endParaRPr lang="en-US" sz="1600" b="0" dirty="0">
                        <a:solidFill>
                          <a:schemeClr val="bg1">
                            <a:lumMod val="50000"/>
                          </a:schemeClr>
                        </a:solidFill>
                      </a:endParaRPr>
                    </a:p>
                  </a:txBody>
                  <a:tcPr marL="121920" marR="121920" marT="60960" marB="60960"/>
                </a:tc>
                <a:tc>
                  <a:txBody>
                    <a:bodyPr/>
                    <a:lstStyle/>
                    <a:p>
                      <a:pPr algn="r"/>
                      <a:r>
                        <a:rPr lang="en-US" sz="1600" b="0" dirty="0">
                          <a:solidFill>
                            <a:schemeClr val="bg1">
                              <a:lumMod val="50000"/>
                            </a:schemeClr>
                          </a:solidFill>
                        </a:rPr>
                        <a:t>167</a:t>
                      </a:r>
                    </a:p>
                  </a:txBody>
                  <a:tcPr marL="121920" marR="121920" marT="60960" marB="6096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40106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660887" y="322132"/>
            <a:ext cx="10465427" cy="731617"/>
          </a:xfrm>
        </p:spPr>
        <p:txBody>
          <a:bodyPr>
            <a:normAutofit fontScale="90000"/>
          </a:bodyPr>
          <a:lstStyle/>
          <a:p>
            <a:r>
              <a:rPr lang="en-GB" dirty="0"/>
              <a:t>“Unique" activities in youth group. </a:t>
            </a:r>
            <a:endParaRPr dirty="0"/>
          </a:p>
        </p:txBody>
      </p:sp>
      <p:graphicFrame>
        <p:nvGraphicFramePr>
          <p:cNvPr id="4" name="Table Placeholder"/>
          <p:cNvGraphicFramePr>
            <a:graphicFrameLocks/>
          </p:cNvGraphicFramePr>
          <p:nvPr>
            <p:extLst>
              <p:ext uri="{D42A27DB-BD31-4B8C-83A1-F6EECF244321}">
                <p14:modId xmlns:p14="http://schemas.microsoft.com/office/powerpoint/2010/main" val="3121378143"/>
              </p:ext>
            </p:extLst>
          </p:nvPr>
        </p:nvGraphicFramePr>
        <p:xfrm>
          <a:off x="660888" y="1313289"/>
          <a:ext cx="10465427" cy="4921587"/>
        </p:xfrm>
        <a:graphic>
          <a:graphicData uri="http://schemas.openxmlformats.org/drawingml/2006/table">
            <a:tbl>
              <a:tblPr>
                <a:tableStyleId>{8A107856-5554-42FB-B03E-39F5DBC370BA}</a:tableStyleId>
              </a:tblPr>
              <a:tblGrid>
                <a:gridCol w="1744826">
                  <a:extLst>
                    <a:ext uri="{9D8B030D-6E8A-4147-A177-3AD203B41FA5}">
                      <a16:colId xmlns:a16="http://schemas.microsoft.com/office/drawing/2014/main" val="20000"/>
                    </a:ext>
                  </a:extLst>
                </a:gridCol>
                <a:gridCol w="1245296">
                  <a:extLst>
                    <a:ext uri="{9D8B030D-6E8A-4147-A177-3AD203B41FA5}">
                      <a16:colId xmlns:a16="http://schemas.microsoft.com/office/drawing/2014/main" val="20001"/>
                    </a:ext>
                  </a:extLst>
                </a:gridCol>
                <a:gridCol w="1495061">
                  <a:extLst>
                    <a:ext uri="{9D8B030D-6E8A-4147-A177-3AD203B41FA5}">
                      <a16:colId xmlns:a16="http://schemas.microsoft.com/office/drawing/2014/main" val="20002"/>
                    </a:ext>
                  </a:extLst>
                </a:gridCol>
                <a:gridCol w="1495061">
                  <a:extLst>
                    <a:ext uri="{9D8B030D-6E8A-4147-A177-3AD203B41FA5}">
                      <a16:colId xmlns:a16="http://schemas.microsoft.com/office/drawing/2014/main" val="20003"/>
                    </a:ext>
                  </a:extLst>
                </a:gridCol>
                <a:gridCol w="1700435">
                  <a:extLst>
                    <a:ext uri="{9D8B030D-6E8A-4147-A177-3AD203B41FA5}">
                      <a16:colId xmlns:a16="http://schemas.microsoft.com/office/drawing/2014/main" val="20004"/>
                    </a:ext>
                  </a:extLst>
                </a:gridCol>
                <a:gridCol w="1922106">
                  <a:extLst>
                    <a:ext uri="{9D8B030D-6E8A-4147-A177-3AD203B41FA5}">
                      <a16:colId xmlns:a16="http://schemas.microsoft.com/office/drawing/2014/main" val="20005"/>
                    </a:ext>
                  </a:extLst>
                </a:gridCol>
                <a:gridCol w="862642">
                  <a:extLst>
                    <a:ext uri="{9D8B030D-6E8A-4147-A177-3AD203B41FA5}">
                      <a16:colId xmlns:a16="http://schemas.microsoft.com/office/drawing/2014/main" val="20006"/>
                    </a:ext>
                  </a:extLst>
                </a:gridCol>
              </a:tblGrid>
              <a:tr h="674132">
                <a:tc>
                  <a:txBody>
                    <a:bodyPr/>
                    <a:lstStyle/>
                    <a:p>
                      <a:pPr algn="l"/>
                      <a:endParaRPr lang="en-US" sz="1900" dirty="0"/>
                    </a:p>
                  </a:txBody>
                  <a:tcPr marL="121920" marR="121920" marT="60960" marB="60960"/>
                </a:tc>
                <a:tc>
                  <a:txBody>
                    <a:bodyPr/>
                    <a:lstStyle/>
                    <a:p>
                      <a:pPr algn="r"/>
                      <a:r>
                        <a:rPr lang="en-US" sz="1900" dirty="0"/>
                        <a:t>N.O. - N.I. </a:t>
                      </a:r>
                      <a:endParaRPr lang="en-US" sz="1900" b="0" dirty="0">
                        <a:solidFill>
                          <a:schemeClr val="bg1">
                            <a:lumMod val="50000"/>
                          </a:schemeClr>
                        </a:solidFill>
                      </a:endParaRPr>
                    </a:p>
                  </a:txBody>
                  <a:tcPr marL="121920" marR="121920" marT="60960" marB="60960" anchor="ctr"/>
                </a:tc>
                <a:tc>
                  <a:txBody>
                    <a:bodyPr/>
                    <a:lstStyle/>
                    <a:p>
                      <a:pPr algn="r"/>
                      <a:r>
                        <a:rPr lang="en-US" sz="1900" dirty="0"/>
                        <a:t>N.O. - Int</a:t>
                      </a:r>
                      <a:endParaRPr lang="en-US" sz="1900" b="0" dirty="0">
                        <a:solidFill>
                          <a:schemeClr val="bg1">
                            <a:lumMod val="50000"/>
                          </a:schemeClr>
                        </a:solidFill>
                      </a:endParaRPr>
                    </a:p>
                  </a:txBody>
                  <a:tcPr marL="121920" marR="121920" marT="60960" marB="60960" anchor="ctr"/>
                </a:tc>
                <a:tc>
                  <a:txBody>
                    <a:bodyPr/>
                    <a:lstStyle/>
                    <a:p>
                      <a:pPr algn="r"/>
                      <a:r>
                        <a:rPr lang="en-US" sz="1900" dirty="0"/>
                        <a:t>OFF – N.I.</a:t>
                      </a:r>
                      <a:endParaRPr lang="en-US" sz="1900" b="0" dirty="0">
                        <a:solidFill>
                          <a:schemeClr val="bg1">
                            <a:lumMod val="50000"/>
                          </a:schemeClr>
                        </a:solidFill>
                      </a:endParaRPr>
                    </a:p>
                  </a:txBody>
                  <a:tcPr marL="121920" marR="121920" marT="60960" marB="60960" anchor="ctr"/>
                </a:tc>
                <a:tc>
                  <a:txBody>
                    <a:bodyPr/>
                    <a:lstStyle/>
                    <a:p>
                      <a:pPr algn="r"/>
                      <a:r>
                        <a:rPr lang="en-US" sz="1900" dirty="0"/>
                        <a:t>OFF - ATTEND WHEN CAN</a:t>
                      </a:r>
                      <a:endParaRPr lang="en-US" sz="1900" b="0" dirty="0">
                        <a:solidFill>
                          <a:schemeClr val="bg1">
                            <a:lumMod val="50000"/>
                          </a:schemeClr>
                        </a:solidFill>
                      </a:endParaRPr>
                    </a:p>
                  </a:txBody>
                  <a:tcPr marL="121920" marR="121920" marT="60960" marB="60960" anchor="ctr"/>
                </a:tc>
                <a:tc>
                  <a:txBody>
                    <a:bodyPr/>
                    <a:lstStyle/>
                    <a:p>
                      <a:pPr algn="r"/>
                      <a:r>
                        <a:rPr lang="en-US" sz="1900" dirty="0"/>
                        <a:t>OFF- TRY NEVER TO MISS IT</a:t>
                      </a:r>
                      <a:endParaRPr lang="en-US" sz="1900" b="0" dirty="0">
                        <a:solidFill>
                          <a:schemeClr val="bg1">
                            <a:lumMod val="50000"/>
                          </a:schemeClr>
                        </a:solidFill>
                      </a:endParaRPr>
                    </a:p>
                  </a:txBody>
                  <a:tcPr marL="121920" marR="121920" marT="60960" marB="60960" anchor="ctr"/>
                </a:tc>
                <a:tc>
                  <a:txBody>
                    <a:bodyPr/>
                    <a:lstStyle/>
                    <a:p>
                      <a:pPr algn="r"/>
                      <a:r>
                        <a:rPr lang="en-US" sz="1900" dirty="0"/>
                        <a:t>TOTAL</a:t>
                      </a:r>
                      <a:endParaRPr lang="en-US" sz="1900" b="0" dirty="0">
                        <a:solidFill>
                          <a:schemeClr val="bg1">
                            <a:lumMod val="50000"/>
                          </a:schemeClr>
                        </a:solidFill>
                      </a:endParaRPr>
                    </a:p>
                  </a:txBody>
                  <a:tcPr marL="121920" marR="121920" marT="60960" marB="60960" anchor="ctr"/>
                </a:tc>
                <a:extLst>
                  <a:ext uri="{0D108BD9-81ED-4DB2-BD59-A6C34878D82A}">
                    <a16:rowId xmlns:a16="http://schemas.microsoft.com/office/drawing/2014/main" val="10000"/>
                  </a:ext>
                </a:extLst>
              </a:tr>
              <a:tr h="588601">
                <a:tc>
                  <a:txBody>
                    <a:bodyPr/>
                    <a:lstStyle/>
                    <a:p>
                      <a:pPr algn="l"/>
                      <a:r>
                        <a:rPr lang="en-US" sz="1600" dirty="0"/>
                        <a:t># 1: Youth led worship night</a:t>
                      </a:r>
                      <a:endParaRPr lang="en-US" sz="1600" b="0" dirty="0">
                        <a:solidFill>
                          <a:schemeClr val="bg1">
                            <a:lumMod val="50000"/>
                          </a:schemeClr>
                        </a:solidFill>
                      </a:endParaRPr>
                    </a:p>
                  </a:txBody>
                  <a:tcPr marL="121920" marR="121920" marT="60960" marB="60960"/>
                </a:tc>
                <a:tc>
                  <a:txBody>
                    <a:bodyPr/>
                    <a:lstStyle/>
                    <a:p>
                      <a:pPr algn="r"/>
                      <a:r>
                        <a:rPr lang="en-US" sz="1600" dirty="0"/>
                        <a:t>26.63 %
45</a:t>
                      </a:r>
                      <a:endParaRPr lang="en-US" sz="1600" b="0" dirty="0">
                        <a:solidFill>
                          <a:schemeClr val="bg1">
                            <a:lumMod val="50000"/>
                          </a:schemeClr>
                        </a:solidFill>
                      </a:endParaRPr>
                    </a:p>
                  </a:txBody>
                  <a:tcPr marL="121920" marR="121920" marT="60960" marB="60960"/>
                </a:tc>
                <a:tc>
                  <a:txBody>
                    <a:bodyPr/>
                    <a:lstStyle/>
                    <a:p>
                      <a:pPr algn="ctr"/>
                      <a:r>
                        <a:rPr lang="en-US" sz="1800" dirty="0">
                          <a:solidFill>
                            <a:schemeClr val="bg1"/>
                          </a:solidFill>
                        </a:rPr>
                        <a:t>44.38%
75</a:t>
                      </a:r>
                      <a:endParaRPr lang="en-US" sz="1800" b="0" dirty="0">
                        <a:solidFill>
                          <a:schemeClr val="bg1"/>
                        </a:solidFill>
                      </a:endParaRPr>
                    </a:p>
                  </a:txBody>
                  <a:tcPr marL="121920" marR="121920" marT="60960" marB="60960">
                    <a:solidFill>
                      <a:schemeClr val="accent3"/>
                    </a:solidFill>
                  </a:tcPr>
                </a:tc>
                <a:tc>
                  <a:txBody>
                    <a:bodyPr/>
                    <a:lstStyle/>
                    <a:p>
                      <a:pPr algn="r"/>
                      <a:r>
                        <a:rPr lang="en-US" sz="1600" dirty="0"/>
                        <a:t>10.06%</a:t>
                      </a:r>
                    </a:p>
                    <a:p>
                      <a:pPr algn="r"/>
                      <a:r>
                        <a:rPr lang="en-US" sz="1600" b="0" dirty="0">
                          <a:solidFill>
                            <a:schemeClr val="bg1">
                              <a:lumMod val="50000"/>
                            </a:schemeClr>
                          </a:solidFill>
                        </a:rPr>
                        <a:t>17</a:t>
                      </a:r>
                    </a:p>
                  </a:txBody>
                  <a:tcPr marL="121920" marR="121920" marT="60960" marB="60960"/>
                </a:tc>
                <a:tc>
                  <a:txBody>
                    <a:bodyPr/>
                    <a:lstStyle/>
                    <a:p>
                      <a:pPr algn="r"/>
                      <a:r>
                        <a:rPr lang="en-US" sz="1600" dirty="0"/>
                        <a:t>11.83%
20</a:t>
                      </a:r>
                      <a:endParaRPr lang="en-US" sz="1600" b="0" dirty="0">
                        <a:solidFill>
                          <a:schemeClr val="bg1">
                            <a:lumMod val="50000"/>
                          </a:schemeClr>
                        </a:solidFill>
                      </a:endParaRPr>
                    </a:p>
                  </a:txBody>
                  <a:tcPr marL="121920" marR="121920" marT="60960" marB="60960"/>
                </a:tc>
                <a:tc>
                  <a:txBody>
                    <a:bodyPr/>
                    <a:lstStyle/>
                    <a:p>
                      <a:pPr algn="r"/>
                      <a:r>
                        <a:rPr lang="en-US" sz="1600" dirty="0"/>
                        <a:t>7.10%
12</a:t>
                      </a:r>
                      <a:endParaRPr lang="en-US" sz="1600" b="0" dirty="0">
                        <a:solidFill>
                          <a:schemeClr val="bg1">
                            <a:lumMod val="50000"/>
                          </a:schemeClr>
                        </a:solidFill>
                      </a:endParaRPr>
                    </a:p>
                  </a:txBody>
                  <a:tcPr marL="121920" marR="121920" marT="60960" marB="60960"/>
                </a:tc>
                <a:tc>
                  <a:txBody>
                    <a:bodyPr/>
                    <a:lstStyle/>
                    <a:p>
                      <a:pPr algn="r"/>
                      <a:r>
                        <a:rPr lang="en-US" sz="1600" dirty="0"/>
                        <a:t>169</a:t>
                      </a:r>
                      <a:endParaRPr lang="en-US" sz="1600" b="0" dirty="0">
                        <a:solidFill>
                          <a:schemeClr val="bg1">
                            <a:lumMod val="50000"/>
                          </a:schemeClr>
                        </a:solidFill>
                      </a:endParaRPr>
                    </a:p>
                  </a:txBody>
                  <a:tcPr marL="121920" marR="121920" marT="60960" marB="60960"/>
                </a:tc>
                <a:extLst>
                  <a:ext uri="{0D108BD9-81ED-4DB2-BD59-A6C34878D82A}">
                    <a16:rowId xmlns:a16="http://schemas.microsoft.com/office/drawing/2014/main" val="10001"/>
                  </a:ext>
                </a:extLst>
              </a:tr>
              <a:tr h="609185">
                <a:tc>
                  <a:txBody>
                    <a:bodyPr/>
                    <a:lstStyle/>
                    <a:p>
                      <a:pPr algn="l"/>
                      <a:r>
                        <a:rPr lang="en-US" sz="1600" dirty="0"/>
                        <a:t>#2 Community Service Project</a:t>
                      </a:r>
                      <a:endParaRPr lang="en-US" sz="1600" b="0" dirty="0">
                        <a:solidFill>
                          <a:schemeClr val="bg1">
                            <a:lumMod val="50000"/>
                          </a:schemeClr>
                        </a:solidFill>
                      </a:endParaRPr>
                    </a:p>
                  </a:txBody>
                  <a:tcPr marL="121920" marR="121920" marT="60960" marB="60960"/>
                </a:tc>
                <a:tc>
                  <a:txBody>
                    <a:bodyPr/>
                    <a:lstStyle/>
                    <a:p>
                      <a:pPr algn="r"/>
                      <a:r>
                        <a:rPr lang="en-US" sz="1600" dirty="0"/>
                        <a:t>20.83%
35</a:t>
                      </a:r>
                      <a:endParaRPr lang="en-US" sz="1600" b="0" dirty="0">
                        <a:solidFill>
                          <a:schemeClr val="bg1">
                            <a:lumMod val="50000"/>
                          </a:schemeClr>
                        </a:solidFill>
                      </a:endParaRPr>
                    </a:p>
                  </a:txBody>
                  <a:tcPr marL="121920" marR="121920" marT="60960" marB="60960"/>
                </a:tc>
                <a:tc>
                  <a:txBody>
                    <a:bodyPr/>
                    <a:lstStyle/>
                    <a:p>
                      <a:pPr algn="ctr"/>
                      <a:r>
                        <a:rPr lang="en-US" sz="1800" dirty="0">
                          <a:solidFill>
                            <a:schemeClr val="bg1"/>
                          </a:solidFill>
                        </a:rPr>
                        <a:t>37.50%
63</a:t>
                      </a:r>
                      <a:endParaRPr lang="en-US" sz="1800" b="0" dirty="0">
                        <a:solidFill>
                          <a:schemeClr val="bg1"/>
                        </a:solidFill>
                      </a:endParaRPr>
                    </a:p>
                  </a:txBody>
                  <a:tcPr marL="121920" marR="121920" marT="60960" marB="60960">
                    <a:solidFill>
                      <a:schemeClr val="accent3"/>
                    </a:solidFill>
                  </a:tcPr>
                </a:tc>
                <a:tc>
                  <a:txBody>
                    <a:bodyPr/>
                    <a:lstStyle/>
                    <a:p>
                      <a:pPr algn="r"/>
                      <a:r>
                        <a:rPr lang="en-US" sz="1600" dirty="0"/>
                        <a:t>17.86%
30</a:t>
                      </a:r>
                      <a:endParaRPr lang="en-US" sz="1600" b="0" dirty="0">
                        <a:solidFill>
                          <a:schemeClr val="bg1">
                            <a:lumMod val="50000"/>
                          </a:schemeClr>
                        </a:solidFill>
                      </a:endParaRPr>
                    </a:p>
                  </a:txBody>
                  <a:tcPr marL="121920" marR="121920" marT="60960" marB="60960"/>
                </a:tc>
                <a:tc>
                  <a:txBody>
                    <a:bodyPr/>
                    <a:lstStyle/>
                    <a:p>
                      <a:pPr algn="r"/>
                      <a:r>
                        <a:rPr lang="en-US" sz="1600" dirty="0"/>
                        <a:t>18.45%
31</a:t>
                      </a:r>
                      <a:endParaRPr lang="en-US" sz="1600" b="0" dirty="0">
                        <a:solidFill>
                          <a:schemeClr val="bg1">
                            <a:lumMod val="50000"/>
                          </a:schemeClr>
                        </a:solidFill>
                      </a:endParaRPr>
                    </a:p>
                  </a:txBody>
                  <a:tcPr marL="121920" marR="121920" marT="60960" marB="60960"/>
                </a:tc>
                <a:tc>
                  <a:txBody>
                    <a:bodyPr/>
                    <a:lstStyle/>
                    <a:p>
                      <a:pPr algn="r"/>
                      <a:r>
                        <a:rPr lang="en-US" sz="1600" dirty="0"/>
                        <a:t>5.36%
9</a:t>
                      </a:r>
                      <a:endParaRPr lang="en-US" sz="1600" b="0" dirty="0">
                        <a:solidFill>
                          <a:schemeClr val="bg1">
                            <a:lumMod val="50000"/>
                          </a:schemeClr>
                        </a:solidFill>
                      </a:endParaRPr>
                    </a:p>
                  </a:txBody>
                  <a:tcPr marL="121920" marR="121920" marT="60960" marB="60960"/>
                </a:tc>
                <a:tc>
                  <a:txBody>
                    <a:bodyPr/>
                    <a:lstStyle/>
                    <a:p>
                      <a:pPr algn="r"/>
                      <a:r>
                        <a:rPr lang="en-US" sz="1600" dirty="0"/>
                        <a:t>168</a:t>
                      </a:r>
                      <a:endParaRPr lang="en-US" sz="1600" b="0" dirty="0">
                        <a:solidFill>
                          <a:schemeClr val="bg1">
                            <a:lumMod val="50000"/>
                          </a:schemeClr>
                        </a:solidFill>
                      </a:endParaRPr>
                    </a:p>
                  </a:txBody>
                  <a:tcPr marL="121920" marR="121920" marT="60960" marB="60960"/>
                </a:tc>
                <a:extLst>
                  <a:ext uri="{0D108BD9-81ED-4DB2-BD59-A6C34878D82A}">
                    <a16:rowId xmlns:a16="http://schemas.microsoft.com/office/drawing/2014/main" val="10002"/>
                  </a:ext>
                </a:extLst>
              </a:tr>
              <a:tr h="554389">
                <a:tc>
                  <a:txBody>
                    <a:bodyPr/>
                    <a:lstStyle/>
                    <a:p>
                      <a:pPr algn="l"/>
                      <a:r>
                        <a:rPr lang="en-US" sz="1600" dirty="0"/>
                        <a:t>#3: Church Service Project</a:t>
                      </a:r>
                      <a:endParaRPr lang="en-US" sz="1600" b="0" dirty="0">
                        <a:solidFill>
                          <a:schemeClr val="bg1">
                            <a:lumMod val="50000"/>
                          </a:schemeClr>
                        </a:solidFill>
                      </a:endParaRPr>
                    </a:p>
                  </a:txBody>
                  <a:tcPr marL="121920" marR="121920" marT="60960" marB="60960"/>
                </a:tc>
                <a:tc>
                  <a:txBody>
                    <a:bodyPr/>
                    <a:lstStyle/>
                    <a:p>
                      <a:pPr algn="r"/>
                      <a:r>
                        <a:rPr lang="en-US" sz="1600" dirty="0"/>
                        <a:t>19.76%
33</a:t>
                      </a:r>
                      <a:endParaRPr lang="en-US" sz="1600" b="0" dirty="0">
                        <a:solidFill>
                          <a:schemeClr val="bg1">
                            <a:lumMod val="50000"/>
                          </a:schemeClr>
                        </a:solidFill>
                      </a:endParaRPr>
                    </a:p>
                  </a:txBody>
                  <a:tcPr marL="121920" marR="121920" marT="60960" marB="60960"/>
                </a:tc>
                <a:tc>
                  <a:txBody>
                    <a:bodyPr/>
                    <a:lstStyle/>
                    <a:p>
                      <a:pPr algn="ctr"/>
                      <a:r>
                        <a:rPr lang="en-US" sz="1800" dirty="0">
                          <a:solidFill>
                            <a:schemeClr val="bg1"/>
                          </a:solidFill>
                        </a:rPr>
                        <a:t>31.74%
53</a:t>
                      </a:r>
                      <a:endParaRPr lang="en-US" sz="1800" b="0" dirty="0">
                        <a:solidFill>
                          <a:schemeClr val="bg1"/>
                        </a:solidFill>
                      </a:endParaRPr>
                    </a:p>
                  </a:txBody>
                  <a:tcPr marL="121920" marR="121920" marT="60960" marB="60960">
                    <a:solidFill>
                      <a:schemeClr val="accent3"/>
                    </a:solidFill>
                  </a:tcPr>
                </a:tc>
                <a:tc>
                  <a:txBody>
                    <a:bodyPr/>
                    <a:lstStyle/>
                    <a:p>
                      <a:pPr algn="r"/>
                      <a:r>
                        <a:rPr lang="en-US" sz="1600" dirty="0"/>
                        <a:t>23.95%</a:t>
                      </a:r>
                    </a:p>
                    <a:p>
                      <a:pPr algn="r"/>
                      <a:r>
                        <a:rPr lang="en-US" sz="1600" b="0" dirty="0">
                          <a:solidFill>
                            <a:schemeClr val="bg1">
                              <a:lumMod val="50000"/>
                            </a:schemeClr>
                          </a:solidFill>
                        </a:rPr>
                        <a:t>40</a:t>
                      </a:r>
                    </a:p>
                  </a:txBody>
                  <a:tcPr marL="121920" marR="121920" marT="60960" marB="60960"/>
                </a:tc>
                <a:tc>
                  <a:txBody>
                    <a:bodyPr/>
                    <a:lstStyle/>
                    <a:p>
                      <a:pPr algn="r"/>
                      <a:r>
                        <a:rPr lang="en-US" sz="1600" dirty="0"/>
                        <a:t>17.96%
30</a:t>
                      </a:r>
                      <a:endParaRPr lang="en-US" sz="1600" b="0" dirty="0">
                        <a:solidFill>
                          <a:schemeClr val="bg1">
                            <a:lumMod val="50000"/>
                          </a:schemeClr>
                        </a:solidFill>
                      </a:endParaRPr>
                    </a:p>
                  </a:txBody>
                  <a:tcPr marL="121920" marR="121920" marT="60960" marB="60960"/>
                </a:tc>
                <a:tc>
                  <a:txBody>
                    <a:bodyPr/>
                    <a:lstStyle/>
                    <a:p>
                      <a:pPr algn="r"/>
                      <a:r>
                        <a:rPr lang="en-US" sz="1600" dirty="0"/>
                        <a:t>6.59%
11</a:t>
                      </a:r>
                      <a:endParaRPr lang="en-US" sz="1600" b="0" dirty="0">
                        <a:solidFill>
                          <a:schemeClr val="bg1">
                            <a:lumMod val="50000"/>
                          </a:schemeClr>
                        </a:solidFill>
                      </a:endParaRPr>
                    </a:p>
                  </a:txBody>
                  <a:tcPr marL="121920" marR="121920" marT="60960" marB="60960"/>
                </a:tc>
                <a:tc>
                  <a:txBody>
                    <a:bodyPr/>
                    <a:lstStyle/>
                    <a:p>
                      <a:pPr algn="r"/>
                      <a:r>
                        <a:rPr lang="en-US" sz="1600" dirty="0"/>
                        <a:t>167</a:t>
                      </a:r>
                      <a:endParaRPr lang="en-US" sz="1600" b="0" dirty="0">
                        <a:solidFill>
                          <a:schemeClr val="bg1">
                            <a:lumMod val="50000"/>
                          </a:schemeClr>
                        </a:solidFill>
                      </a:endParaRPr>
                    </a:p>
                  </a:txBody>
                  <a:tcPr marL="121920" marR="121920" marT="60960" marB="60960"/>
                </a:tc>
                <a:extLst>
                  <a:ext uri="{0D108BD9-81ED-4DB2-BD59-A6C34878D82A}">
                    <a16:rowId xmlns:a16="http://schemas.microsoft.com/office/drawing/2014/main" val="10003"/>
                  </a:ext>
                </a:extLst>
              </a:tr>
              <a:tr h="663246">
                <a:tc>
                  <a:txBody>
                    <a:bodyPr/>
                    <a:lstStyle/>
                    <a:p>
                      <a:pPr algn="l"/>
                      <a:r>
                        <a:rPr lang="en-US" sz="1600" dirty="0"/>
                        <a:t>#4: Outdoor Activities</a:t>
                      </a:r>
                      <a:endParaRPr lang="en-US" sz="1600" b="0" dirty="0">
                        <a:solidFill>
                          <a:schemeClr val="bg1">
                            <a:lumMod val="50000"/>
                          </a:schemeClr>
                        </a:solidFill>
                      </a:endParaRPr>
                    </a:p>
                  </a:txBody>
                  <a:tcPr marL="121920" marR="121920" marT="60960" marB="60960"/>
                </a:tc>
                <a:tc>
                  <a:txBody>
                    <a:bodyPr/>
                    <a:lstStyle/>
                    <a:p>
                      <a:pPr algn="r"/>
                      <a:r>
                        <a:rPr lang="en-US" sz="1600" dirty="0"/>
                        <a:t>19.64%
33</a:t>
                      </a:r>
                      <a:endParaRPr lang="en-US" sz="1600" b="0" dirty="0">
                        <a:solidFill>
                          <a:schemeClr val="bg1">
                            <a:lumMod val="50000"/>
                          </a:schemeClr>
                        </a:solidFill>
                      </a:endParaRPr>
                    </a:p>
                  </a:txBody>
                  <a:tcPr marL="121920" marR="121920" marT="60960" marB="60960"/>
                </a:tc>
                <a:tc>
                  <a:txBody>
                    <a:bodyPr/>
                    <a:lstStyle/>
                    <a:p>
                      <a:pPr algn="ctr"/>
                      <a:r>
                        <a:rPr lang="en-US" sz="1800" dirty="0">
                          <a:solidFill>
                            <a:schemeClr val="bg1"/>
                          </a:solidFill>
                        </a:rPr>
                        <a:t>43.45%
73</a:t>
                      </a:r>
                      <a:endParaRPr lang="en-US" sz="1800" b="0" dirty="0">
                        <a:solidFill>
                          <a:schemeClr val="bg1"/>
                        </a:solidFill>
                      </a:endParaRPr>
                    </a:p>
                  </a:txBody>
                  <a:tcPr marL="121920" marR="121920" marT="60960" marB="60960">
                    <a:solidFill>
                      <a:schemeClr val="accent3"/>
                    </a:solidFill>
                  </a:tcPr>
                </a:tc>
                <a:tc>
                  <a:txBody>
                    <a:bodyPr/>
                    <a:lstStyle/>
                    <a:p>
                      <a:pPr algn="r"/>
                      <a:r>
                        <a:rPr lang="en-US" sz="1600" dirty="0"/>
                        <a:t>17.86%
30</a:t>
                      </a:r>
                      <a:endParaRPr lang="en-US" sz="1600" b="0" dirty="0">
                        <a:solidFill>
                          <a:schemeClr val="bg1">
                            <a:lumMod val="50000"/>
                          </a:schemeClr>
                        </a:solidFill>
                      </a:endParaRPr>
                    </a:p>
                  </a:txBody>
                  <a:tcPr marL="121920" marR="121920" marT="60960" marB="60960"/>
                </a:tc>
                <a:tc>
                  <a:txBody>
                    <a:bodyPr/>
                    <a:lstStyle/>
                    <a:p>
                      <a:pPr algn="r"/>
                      <a:r>
                        <a:rPr lang="en-US" sz="1600" dirty="0"/>
                        <a:t>9.52%
16</a:t>
                      </a:r>
                      <a:endParaRPr lang="en-US" sz="1600" b="0" dirty="0">
                        <a:solidFill>
                          <a:schemeClr val="bg1">
                            <a:lumMod val="50000"/>
                          </a:schemeClr>
                        </a:solidFill>
                      </a:endParaRPr>
                    </a:p>
                  </a:txBody>
                  <a:tcPr marL="121920" marR="121920" marT="60960" marB="60960"/>
                </a:tc>
                <a:tc>
                  <a:txBody>
                    <a:bodyPr/>
                    <a:lstStyle/>
                    <a:p>
                      <a:pPr algn="r"/>
                      <a:r>
                        <a:rPr lang="en-US" sz="1600" dirty="0"/>
                        <a:t>9.52%
16</a:t>
                      </a:r>
                      <a:endParaRPr lang="en-US" sz="1600" b="0" dirty="0">
                        <a:solidFill>
                          <a:schemeClr val="bg1">
                            <a:lumMod val="50000"/>
                          </a:schemeClr>
                        </a:solidFill>
                      </a:endParaRPr>
                    </a:p>
                  </a:txBody>
                  <a:tcPr marL="121920" marR="121920" marT="60960" marB="60960"/>
                </a:tc>
                <a:tc>
                  <a:txBody>
                    <a:bodyPr/>
                    <a:lstStyle/>
                    <a:p>
                      <a:pPr algn="r"/>
                      <a:r>
                        <a:rPr lang="en-US" sz="1600" dirty="0"/>
                        <a:t>168</a:t>
                      </a:r>
                      <a:endParaRPr lang="en-US" sz="1600" b="0" dirty="0">
                        <a:solidFill>
                          <a:schemeClr val="bg1">
                            <a:lumMod val="50000"/>
                          </a:schemeClr>
                        </a:solidFill>
                      </a:endParaRPr>
                    </a:p>
                  </a:txBody>
                  <a:tcPr marL="121920" marR="121920" marT="60960" marB="60960"/>
                </a:tc>
                <a:extLst>
                  <a:ext uri="{0D108BD9-81ED-4DB2-BD59-A6C34878D82A}">
                    <a16:rowId xmlns:a16="http://schemas.microsoft.com/office/drawing/2014/main" val="10004"/>
                  </a:ext>
                </a:extLst>
              </a:tr>
              <a:tr h="634793">
                <a:tc>
                  <a:txBody>
                    <a:bodyPr/>
                    <a:lstStyle/>
                    <a:p>
                      <a:pPr algn="l"/>
                      <a:r>
                        <a:rPr lang="en-US" sz="1600" dirty="0"/>
                        <a:t>#5: Youth Prepared dinner</a:t>
                      </a:r>
                      <a:endParaRPr lang="en-US" sz="1600" b="0" dirty="0">
                        <a:solidFill>
                          <a:schemeClr val="bg1">
                            <a:lumMod val="50000"/>
                          </a:schemeClr>
                        </a:solidFill>
                      </a:endParaRPr>
                    </a:p>
                  </a:txBody>
                  <a:tcPr marL="121920" marR="121920" marT="60960" marB="60960"/>
                </a:tc>
                <a:tc>
                  <a:txBody>
                    <a:bodyPr/>
                    <a:lstStyle/>
                    <a:p>
                      <a:pPr algn="r"/>
                      <a:r>
                        <a:rPr lang="en-US" sz="1600" dirty="0"/>
                        <a:t>31.55%
53</a:t>
                      </a:r>
                      <a:endParaRPr lang="en-US" sz="1600" b="0" dirty="0">
                        <a:solidFill>
                          <a:schemeClr val="bg1">
                            <a:lumMod val="50000"/>
                          </a:schemeClr>
                        </a:solidFill>
                      </a:endParaRPr>
                    </a:p>
                  </a:txBody>
                  <a:tcPr marL="121920" marR="121920" marT="60960" marB="60960"/>
                </a:tc>
                <a:tc>
                  <a:txBody>
                    <a:bodyPr/>
                    <a:lstStyle/>
                    <a:p>
                      <a:pPr algn="ctr"/>
                      <a:r>
                        <a:rPr lang="en-US" sz="1800" dirty="0">
                          <a:solidFill>
                            <a:schemeClr val="bg1"/>
                          </a:solidFill>
                        </a:rPr>
                        <a:t>34.52%
58</a:t>
                      </a:r>
                      <a:endParaRPr lang="en-US" sz="1800" b="0" dirty="0">
                        <a:solidFill>
                          <a:schemeClr val="bg1"/>
                        </a:solidFill>
                      </a:endParaRPr>
                    </a:p>
                  </a:txBody>
                  <a:tcPr marL="121920" marR="121920" marT="60960" marB="60960">
                    <a:solidFill>
                      <a:schemeClr val="accent3"/>
                    </a:solidFill>
                  </a:tcPr>
                </a:tc>
                <a:tc>
                  <a:txBody>
                    <a:bodyPr/>
                    <a:lstStyle/>
                    <a:p>
                      <a:pPr algn="r"/>
                      <a:r>
                        <a:rPr lang="en-US" sz="1600" dirty="0"/>
                        <a:t>8.33%
14</a:t>
                      </a:r>
                      <a:endParaRPr lang="en-US" sz="1600" b="0" dirty="0">
                        <a:solidFill>
                          <a:schemeClr val="bg1">
                            <a:lumMod val="50000"/>
                          </a:schemeClr>
                        </a:solidFill>
                      </a:endParaRPr>
                    </a:p>
                  </a:txBody>
                  <a:tcPr marL="121920" marR="121920" marT="60960" marB="60960"/>
                </a:tc>
                <a:tc>
                  <a:txBody>
                    <a:bodyPr/>
                    <a:lstStyle/>
                    <a:p>
                      <a:pPr algn="r"/>
                      <a:r>
                        <a:rPr lang="en-US" sz="1600" dirty="0"/>
                        <a:t>15.48%
26</a:t>
                      </a:r>
                      <a:endParaRPr lang="en-US" sz="1600" b="0" dirty="0">
                        <a:solidFill>
                          <a:schemeClr val="bg1">
                            <a:lumMod val="50000"/>
                          </a:schemeClr>
                        </a:solidFill>
                      </a:endParaRPr>
                    </a:p>
                  </a:txBody>
                  <a:tcPr marL="121920" marR="121920" marT="60960" marB="60960"/>
                </a:tc>
                <a:tc>
                  <a:txBody>
                    <a:bodyPr/>
                    <a:lstStyle/>
                    <a:p>
                      <a:pPr algn="r"/>
                      <a:r>
                        <a:rPr lang="en-US" sz="1600" dirty="0"/>
                        <a:t>10.12%
17</a:t>
                      </a:r>
                      <a:endParaRPr lang="en-US" sz="1600" b="0" dirty="0">
                        <a:solidFill>
                          <a:schemeClr val="bg1">
                            <a:lumMod val="50000"/>
                          </a:schemeClr>
                        </a:solidFill>
                      </a:endParaRPr>
                    </a:p>
                  </a:txBody>
                  <a:tcPr marL="121920" marR="121920" marT="60960" marB="60960"/>
                </a:tc>
                <a:tc>
                  <a:txBody>
                    <a:bodyPr/>
                    <a:lstStyle/>
                    <a:p>
                      <a:pPr algn="r"/>
                      <a:r>
                        <a:rPr lang="en-US" sz="1600" dirty="0"/>
                        <a:t>168</a:t>
                      </a:r>
                      <a:endParaRPr lang="en-US" sz="1600" b="0" dirty="0">
                        <a:solidFill>
                          <a:schemeClr val="bg1">
                            <a:lumMod val="50000"/>
                          </a:schemeClr>
                        </a:solidFill>
                      </a:endParaRPr>
                    </a:p>
                  </a:txBody>
                  <a:tcPr marL="121920" marR="121920" marT="60960" marB="60960"/>
                </a:tc>
                <a:extLst>
                  <a:ext uri="{0D108BD9-81ED-4DB2-BD59-A6C34878D82A}">
                    <a16:rowId xmlns:a16="http://schemas.microsoft.com/office/drawing/2014/main" val="10005"/>
                  </a:ext>
                </a:extLst>
              </a:tr>
              <a:tr h="867747">
                <a:tc>
                  <a:txBody>
                    <a:bodyPr/>
                    <a:lstStyle/>
                    <a:p>
                      <a:pPr algn="l"/>
                      <a:r>
                        <a:rPr lang="en-US" sz="1600" dirty="0"/>
                        <a:t>#6: Mission Trip </a:t>
                      </a:r>
                      <a:endParaRPr lang="en-US" sz="1600" b="0" dirty="0">
                        <a:solidFill>
                          <a:schemeClr val="bg1">
                            <a:lumMod val="50000"/>
                          </a:schemeClr>
                        </a:solidFill>
                      </a:endParaRPr>
                    </a:p>
                  </a:txBody>
                  <a:tcPr marL="121920" marR="121920" marT="60960" marB="60960"/>
                </a:tc>
                <a:tc>
                  <a:txBody>
                    <a:bodyPr/>
                    <a:lstStyle/>
                    <a:p>
                      <a:pPr algn="r"/>
                      <a:r>
                        <a:rPr lang="en-US" sz="1600" dirty="0"/>
                        <a:t>19.64%
33</a:t>
                      </a:r>
                      <a:endParaRPr lang="en-US" sz="1600" b="0" dirty="0">
                        <a:solidFill>
                          <a:schemeClr val="bg1">
                            <a:lumMod val="50000"/>
                          </a:schemeClr>
                        </a:solidFill>
                      </a:endParaRPr>
                    </a:p>
                  </a:txBody>
                  <a:tcPr marL="121920" marR="121920" marT="60960" marB="60960"/>
                </a:tc>
                <a:tc>
                  <a:txBody>
                    <a:bodyPr/>
                    <a:lstStyle/>
                    <a:p>
                      <a:pPr algn="ctr"/>
                      <a:r>
                        <a:rPr lang="en-US" sz="1800" dirty="0">
                          <a:solidFill>
                            <a:schemeClr val="bg1"/>
                          </a:solidFill>
                        </a:rPr>
                        <a:t>35.12%
59</a:t>
                      </a:r>
                      <a:endParaRPr lang="en-US" sz="1800" b="0" dirty="0">
                        <a:solidFill>
                          <a:schemeClr val="bg1"/>
                        </a:solidFill>
                      </a:endParaRPr>
                    </a:p>
                  </a:txBody>
                  <a:tcPr marL="121920" marR="121920" marT="60960" marB="60960">
                    <a:solidFill>
                      <a:schemeClr val="accent3"/>
                    </a:solidFill>
                  </a:tcPr>
                </a:tc>
                <a:tc>
                  <a:txBody>
                    <a:bodyPr/>
                    <a:lstStyle/>
                    <a:p>
                      <a:pPr algn="r"/>
                      <a:r>
                        <a:rPr lang="en-US" sz="1600" dirty="0"/>
                        <a:t>23.21%
39</a:t>
                      </a:r>
                      <a:endParaRPr lang="en-US" sz="1600" b="0" dirty="0">
                        <a:solidFill>
                          <a:schemeClr val="bg1">
                            <a:lumMod val="50000"/>
                          </a:schemeClr>
                        </a:solidFill>
                      </a:endParaRPr>
                    </a:p>
                  </a:txBody>
                  <a:tcPr marL="121920" marR="121920" marT="60960" marB="60960"/>
                </a:tc>
                <a:tc>
                  <a:txBody>
                    <a:bodyPr/>
                    <a:lstStyle/>
                    <a:p>
                      <a:pPr algn="r"/>
                      <a:r>
                        <a:rPr lang="en-US" sz="1600" dirty="0"/>
                        <a:t>11.90%
20</a:t>
                      </a:r>
                      <a:endParaRPr lang="en-US" sz="1600" b="0" dirty="0">
                        <a:solidFill>
                          <a:schemeClr val="bg1">
                            <a:lumMod val="50000"/>
                          </a:schemeClr>
                        </a:solidFill>
                      </a:endParaRPr>
                    </a:p>
                  </a:txBody>
                  <a:tcPr marL="121920" marR="121920" marT="60960" marB="60960"/>
                </a:tc>
                <a:tc>
                  <a:txBody>
                    <a:bodyPr/>
                    <a:lstStyle/>
                    <a:p>
                      <a:pPr algn="r"/>
                      <a:r>
                        <a:rPr lang="en-US" sz="1600" dirty="0"/>
                        <a:t>10.12%
17</a:t>
                      </a:r>
                      <a:endParaRPr lang="en-US" sz="1600" b="0" dirty="0">
                        <a:solidFill>
                          <a:schemeClr val="bg1">
                            <a:lumMod val="50000"/>
                          </a:schemeClr>
                        </a:solidFill>
                      </a:endParaRPr>
                    </a:p>
                  </a:txBody>
                  <a:tcPr marL="121920" marR="121920" marT="60960" marB="60960"/>
                </a:tc>
                <a:tc>
                  <a:txBody>
                    <a:bodyPr/>
                    <a:lstStyle/>
                    <a:p>
                      <a:pPr algn="r"/>
                      <a:r>
                        <a:rPr lang="en-US" sz="1600" dirty="0"/>
                        <a:t>168</a:t>
                      </a:r>
                      <a:endParaRPr lang="en-US" sz="1600" b="0" dirty="0">
                        <a:solidFill>
                          <a:schemeClr val="bg1">
                            <a:lumMod val="50000"/>
                          </a:schemeClr>
                        </a:solidFill>
                      </a:endParaRPr>
                    </a:p>
                  </a:txBody>
                  <a:tcPr marL="121920" marR="121920" marT="60960" marB="6096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42301609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E1B846-6113-4B07-AE0B-9E11D4E778FF}"/>
              </a:ext>
            </a:extLst>
          </p:cNvPr>
          <p:cNvSpPr/>
          <p:nvPr/>
        </p:nvSpPr>
        <p:spPr>
          <a:xfrm>
            <a:off x="5299788" y="2055836"/>
            <a:ext cx="6590340" cy="3539430"/>
          </a:xfrm>
          <a:prstGeom prst="rect">
            <a:avLst/>
          </a:prstGeom>
        </p:spPr>
        <p:txBody>
          <a:bodyPr wrap="square">
            <a:spAutoFit/>
          </a:bodyPr>
          <a:lstStyle/>
          <a:p>
            <a:pPr marL="457200" indent="-457200">
              <a:buFont typeface="Arial" panose="020B0604020202020204" pitchFamily="34" charset="0"/>
              <a:buChar char="•"/>
            </a:pPr>
            <a:r>
              <a:rPr lang="en-US" sz="3200" b="1" dirty="0">
                <a:solidFill>
                  <a:schemeClr val="accent3"/>
                </a:solidFill>
              </a:rPr>
              <a:t>“Good is the enemy of great”</a:t>
            </a:r>
          </a:p>
          <a:p>
            <a:pPr marL="457200" indent="-457200">
              <a:buFont typeface="Arial" panose="020B0604020202020204" pitchFamily="34" charset="0"/>
              <a:buChar char="•"/>
            </a:pPr>
            <a:r>
              <a:rPr lang="en-US" sz="3200" b="1" dirty="0">
                <a:solidFill>
                  <a:schemeClr val="accent3"/>
                </a:solidFill>
              </a:rPr>
              <a:t>“Confront the brutal facts” </a:t>
            </a:r>
          </a:p>
          <a:p>
            <a:pPr marL="457200" indent="-457200">
              <a:buFont typeface="Arial" panose="020B0604020202020204" pitchFamily="34" charset="0"/>
              <a:buChar char="•"/>
            </a:pPr>
            <a:r>
              <a:rPr lang="en-US" sz="3200" dirty="0">
                <a:solidFill>
                  <a:schemeClr val="accent3">
                    <a:lumMod val="40000"/>
                    <a:lumOff val="60000"/>
                  </a:schemeClr>
                </a:solidFill>
              </a:rPr>
              <a:t>“Get the right people on the bus” </a:t>
            </a:r>
          </a:p>
          <a:p>
            <a:pPr marL="457200" indent="-457200">
              <a:buFont typeface="Arial" panose="020B0604020202020204" pitchFamily="34" charset="0"/>
              <a:buChar char="•"/>
            </a:pPr>
            <a:r>
              <a:rPr lang="en-US" sz="3200" dirty="0">
                <a:solidFill>
                  <a:schemeClr val="accent3">
                    <a:lumMod val="40000"/>
                    <a:lumOff val="60000"/>
                  </a:schemeClr>
                </a:solidFill>
              </a:rPr>
              <a:t>“A culture of discipline” </a:t>
            </a:r>
          </a:p>
          <a:p>
            <a:pPr marL="457200" indent="-457200">
              <a:buFont typeface="Arial" panose="020B0604020202020204" pitchFamily="34" charset="0"/>
              <a:buChar char="•"/>
            </a:pPr>
            <a:r>
              <a:rPr lang="en-US" sz="3200" dirty="0">
                <a:solidFill>
                  <a:schemeClr val="accent3">
                    <a:lumMod val="40000"/>
                    <a:lumOff val="60000"/>
                  </a:schemeClr>
                </a:solidFill>
              </a:rPr>
              <a:t>“The Hedgehog Concept” </a:t>
            </a:r>
          </a:p>
          <a:p>
            <a:pPr marL="457200" indent="-457200">
              <a:buFont typeface="Arial" panose="020B0604020202020204" pitchFamily="34" charset="0"/>
              <a:buChar char="•"/>
            </a:pPr>
            <a:r>
              <a:rPr lang="en-US" sz="3200" dirty="0">
                <a:solidFill>
                  <a:schemeClr val="accent3">
                    <a:lumMod val="40000"/>
                    <a:lumOff val="60000"/>
                  </a:schemeClr>
                </a:solidFill>
              </a:rPr>
              <a:t>“Disciplined thought” </a:t>
            </a:r>
          </a:p>
          <a:p>
            <a:pPr marL="457200" indent="-457200">
              <a:buFont typeface="Arial" panose="020B0604020202020204" pitchFamily="34" charset="0"/>
              <a:buChar char="•"/>
            </a:pPr>
            <a:r>
              <a:rPr lang="en-US" sz="3200" dirty="0">
                <a:solidFill>
                  <a:schemeClr val="accent3">
                    <a:lumMod val="40000"/>
                    <a:lumOff val="60000"/>
                  </a:schemeClr>
                </a:solidFill>
              </a:rPr>
              <a:t>“The flywheel effect.” </a:t>
            </a:r>
          </a:p>
        </p:txBody>
      </p:sp>
      <p:pic>
        <p:nvPicPr>
          <p:cNvPr id="5" name="Picture 4">
            <a:extLst>
              <a:ext uri="{FF2B5EF4-FFF2-40B4-BE49-F238E27FC236}">
                <a16:creationId xmlns:a16="http://schemas.microsoft.com/office/drawing/2014/main" id="{D79A6F3F-146D-4546-9B6D-A5DDC9BED896}"/>
              </a:ext>
            </a:extLst>
          </p:cNvPr>
          <p:cNvPicPr>
            <a:picLocks noChangeAspect="1"/>
          </p:cNvPicPr>
          <p:nvPr/>
        </p:nvPicPr>
        <p:blipFill>
          <a:blip r:embed="rId2"/>
          <a:stretch>
            <a:fillRect/>
          </a:stretch>
        </p:blipFill>
        <p:spPr>
          <a:xfrm>
            <a:off x="475210" y="449149"/>
            <a:ext cx="3014440" cy="3445075"/>
          </a:xfrm>
          <a:prstGeom prst="rect">
            <a:avLst/>
          </a:prstGeom>
        </p:spPr>
      </p:pic>
      <p:sp>
        <p:nvSpPr>
          <p:cNvPr id="6" name="TextBox 5">
            <a:extLst>
              <a:ext uri="{FF2B5EF4-FFF2-40B4-BE49-F238E27FC236}">
                <a16:creationId xmlns:a16="http://schemas.microsoft.com/office/drawing/2014/main" id="{138136E6-F13D-4E87-914A-21DDE9FC4458}"/>
              </a:ext>
            </a:extLst>
          </p:cNvPr>
          <p:cNvSpPr txBox="1"/>
          <p:nvPr/>
        </p:nvSpPr>
        <p:spPr>
          <a:xfrm>
            <a:off x="376517" y="3825551"/>
            <a:ext cx="3934226" cy="2308324"/>
          </a:xfrm>
          <a:prstGeom prst="rect">
            <a:avLst/>
          </a:prstGeom>
          <a:noFill/>
        </p:spPr>
        <p:txBody>
          <a:bodyPr wrap="square" rtlCol="0">
            <a:spAutoFit/>
          </a:bodyPr>
          <a:lstStyle/>
          <a:p>
            <a:r>
              <a:rPr lang="en-US" sz="2400" dirty="0"/>
              <a:t>“For, in the end, it is impossible to have a great life unless it is a meaningful life. And it is very difficult to have a meaningful life without meaningful work.”</a:t>
            </a:r>
          </a:p>
        </p:txBody>
      </p:sp>
      <p:sp>
        <p:nvSpPr>
          <p:cNvPr id="7" name="TextBox 6">
            <a:extLst>
              <a:ext uri="{FF2B5EF4-FFF2-40B4-BE49-F238E27FC236}">
                <a16:creationId xmlns:a16="http://schemas.microsoft.com/office/drawing/2014/main" id="{253A0AAC-19B3-4DDD-AEC8-4E82F3F70BC0}"/>
              </a:ext>
            </a:extLst>
          </p:cNvPr>
          <p:cNvSpPr txBox="1"/>
          <p:nvPr/>
        </p:nvSpPr>
        <p:spPr>
          <a:xfrm>
            <a:off x="5374433" y="793102"/>
            <a:ext cx="6456783" cy="830997"/>
          </a:xfrm>
          <a:prstGeom prst="rect">
            <a:avLst/>
          </a:prstGeom>
          <a:noFill/>
        </p:spPr>
        <p:txBody>
          <a:bodyPr wrap="square" rtlCol="0">
            <a:spAutoFit/>
          </a:bodyPr>
          <a:lstStyle/>
          <a:p>
            <a:pPr algn="ctr"/>
            <a:r>
              <a:rPr lang="en-US" sz="4800" b="1" dirty="0">
                <a:solidFill>
                  <a:schemeClr val="accent3"/>
                </a:solidFill>
              </a:rPr>
              <a:t>Seven Key Lessons</a:t>
            </a:r>
            <a:endParaRPr lang="en-US" b="1" dirty="0">
              <a:solidFill>
                <a:schemeClr val="accent3"/>
              </a:solidFill>
            </a:endParaRPr>
          </a:p>
        </p:txBody>
      </p:sp>
    </p:spTree>
    <p:extLst>
      <p:ext uri="{BB962C8B-B14F-4D97-AF65-F5344CB8AC3E}">
        <p14:creationId xmlns:p14="http://schemas.microsoft.com/office/powerpoint/2010/main" val="14141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ppt_w</p:attrName>
                                        </p:attrNameLst>
                                      </p:cBhvr>
                                      <p:tavLst>
                                        <p:tav tm="0" fmla="#ppt_w*sin(2.5*pi*$)">
                                          <p:val>
                                            <p:fltVal val="0"/>
                                          </p:val>
                                        </p:tav>
                                        <p:tav tm="100000">
                                          <p:val>
                                            <p:fltVal val="1"/>
                                          </p:val>
                                        </p:tav>
                                      </p:tavLst>
                                    </p:anim>
                                    <p:anim calcmode="lin" valueType="num">
                                      <p:cBhvr>
                                        <p:cTn id="9" dur="1000" fill="hold"/>
                                        <p:tgtEl>
                                          <p:spTgt spid="5"/>
                                        </p:tgtEl>
                                        <p:attrNameLst>
                                          <p:attrName>ppt_h</p:attrName>
                                        </p:attrNameLst>
                                      </p:cBhvr>
                                      <p:tavLst>
                                        <p:tav tm="0">
                                          <p:val>
                                            <p:strVal val="#ppt_h"/>
                                          </p:val>
                                        </p:tav>
                                        <p:tav tm="100000">
                                          <p:val>
                                            <p:strVal val="#ppt_h"/>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fade">
                                      <p:cBhvr>
                                        <p:cTn id="33" dur="500"/>
                                        <p:tgtEl>
                                          <p:spTgt spid="3">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1" end="1"/>
                                            </p:txEl>
                                          </p:spTgt>
                                        </p:tgtEl>
                                        <p:attrNameLst>
                                          <p:attrName>style.visibility</p:attrName>
                                        </p:attrNameLst>
                                      </p:cBhvr>
                                      <p:to>
                                        <p:strVal val="visible"/>
                                      </p:to>
                                    </p:set>
                                    <p:animEffect transition="in" filter="fade">
                                      <p:cBhvr>
                                        <p:cTn id="3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660887" y="322132"/>
            <a:ext cx="10465427" cy="731617"/>
          </a:xfrm>
        </p:spPr>
        <p:txBody>
          <a:bodyPr>
            <a:noAutofit/>
          </a:bodyPr>
          <a:lstStyle/>
          <a:p>
            <a:r>
              <a:rPr lang="en-GB" sz="3600" dirty="0"/>
              <a:t>“Personal Growth” activities in youth group. </a:t>
            </a:r>
            <a:endParaRPr sz="3600" dirty="0"/>
          </a:p>
        </p:txBody>
      </p:sp>
      <p:graphicFrame>
        <p:nvGraphicFramePr>
          <p:cNvPr id="4" name="Table Placeholder"/>
          <p:cNvGraphicFramePr>
            <a:graphicFrameLocks/>
          </p:cNvGraphicFramePr>
          <p:nvPr>
            <p:extLst>
              <p:ext uri="{D42A27DB-BD31-4B8C-83A1-F6EECF244321}">
                <p14:modId xmlns:p14="http://schemas.microsoft.com/office/powerpoint/2010/main" val="2417765353"/>
              </p:ext>
            </p:extLst>
          </p:nvPr>
        </p:nvGraphicFramePr>
        <p:xfrm>
          <a:off x="660888" y="1313289"/>
          <a:ext cx="10465427" cy="4480560"/>
        </p:xfrm>
        <a:graphic>
          <a:graphicData uri="http://schemas.openxmlformats.org/drawingml/2006/table">
            <a:tbl>
              <a:tblPr>
                <a:tableStyleId>{8A107856-5554-42FB-B03E-39F5DBC370BA}</a:tableStyleId>
              </a:tblPr>
              <a:tblGrid>
                <a:gridCol w="1744826">
                  <a:extLst>
                    <a:ext uri="{9D8B030D-6E8A-4147-A177-3AD203B41FA5}">
                      <a16:colId xmlns:a16="http://schemas.microsoft.com/office/drawing/2014/main" val="20000"/>
                    </a:ext>
                  </a:extLst>
                </a:gridCol>
                <a:gridCol w="1245296">
                  <a:extLst>
                    <a:ext uri="{9D8B030D-6E8A-4147-A177-3AD203B41FA5}">
                      <a16:colId xmlns:a16="http://schemas.microsoft.com/office/drawing/2014/main" val="20001"/>
                    </a:ext>
                  </a:extLst>
                </a:gridCol>
                <a:gridCol w="1495061">
                  <a:extLst>
                    <a:ext uri="{9D8B030D-6E8A-4147-A177-3AD203B41FA5}">
                      <a16:colId xmlns:a16="http://schemas.microsoft.com/office/drawing/2014/main" val="20002"/>
                    </a:ext>
                  </a:extLst>
                </a:gridCol>
                <a:gridCol w="1495061">
                  <a:extLst>
                    <a:ext uri="{9D8B030D-6E8A-4147-A177-3AD203B41FA5}">
                      <a16:colId xmlns:a16="http://schemas.microsoft.com/office/drawing/2014/main" val="20003"/>
                    </a:ext>
                  </a:extLst>
                </a:gridCol>
                <a:gridCol w="1700435">
                  <a:extLst>
                    <a:ext uri="{9D8B030D-6E8A-4147-A177-3AD203B41FA5}">
                      <a16:colId xmlns:a16="http://schemas.microsoft.com/office/drawing/2014/main" val="20004"/>
                    </a:ext>
                  </a:extLst>
                </a:gridCol>
                <a:gridCol w="1922106">
                  <a:extLst>
                    <a:ext uri="{9D8B030D-6E8A-4147-A177-3AD203B41FA5}">
                      <a16:colId xmlns:a16="http://schemas.microsoft.com/office/drawing/2014/main" val="20005"/>
                    </a:ext>
                  </a:extLst>
                </a:gridCol>
                <a:gridCol w="862642">
                  <a:extLst>
                    <a:ext uri="{9D8B030D-6E8A-4147-A177-3AD203B41FA5}">
                      <a16:colId xmlns:a16="http://schemas.microsoft.com/office/drawing/2014/main" val="20006"/>
                    </a:ext>
                  </a:extLst>
                </a:gridCol>
              </a:tblGrid>
              <a:tr h="674132">
                <a:tc>
                  <a:txBody>
                    <a:bodyPr/>
                    <a:lstStyle/>
                    <a:p>
                      <a:pPr algn="l"/>
                      <a:endParaRPr lang="en-US" sz="1900" dirty="0"/>
                    </a:p>
                  </a:txBody>
                  <a:tcPr marL="121920" marR="121920" marT="60960" marB="60960"/>
                </a:tc>
                <a:tc>
                  <a:txBody>
                    <a:bodyPr/>
                    <a:lstStyle/>
                    <a:p>
                      <a:pPr algn="ctr"/>
                      <a:r>
                        <a:rPr lang="en-US" sz="1900" dirty="0"/>
                        <a:t>N.O. - N.I. </a:t>
                      </a:r>
                      <a:endParaRPr lang="en-US" sz="1900" b="0" dirty="0">
                        <a:solidFill>
                          <a:schemeClr val="bg1">
                            <a:lumMod val="50000"/>
                          </a:schemeClr>
                        </a:solidFill>
                      </a:endParaRPr>
                    </a:p>
                  </a:txBody>
                  <a:tcPr marL="121920" marR="121920" marT="60960" marB="60960" anchor="ctr"/>
                </a:tc>
                <a:tc>
                  <a:txBody>
                    <a:bodyPr/>
                    <a:lstStyle/>
                    <a:p>
                      <a:pPr algn="ctr"/>
                      <a:r>
                        <a:rPr lang="en-US" sz="1900" dirty="0"/>
                        <a:t>N.O. - Int</a:t>
                      </a:r>
                      <a:endParaRPr lang="en-US" sz="1900" b="0" dirty="0">
                        <a:solidFill>
                          <a:schemeClr val="bg1">
                            <a:lumMod val="50000"/>
                          </a:schemeClr>
                        </a:solidFill>
                      </a:endParaRPr>
                    </a:p>
                  </a:txBody>
                  <a:tcPr marL="121920" marR="121920" marT="60960" marB="60960" anchor="ctr"/>
                </a:tc>
                <a:tc>
                  <a:txBody>
                    <a:bodyPr/>
                    <a:lstStyle/>
                    <a:p>
                      <a:pPr algn="ctr"/>
                      <a:r>
                        <a:rPr lang="en-US" sz="1900" dirty="0"/>
                        <a:t>OFF – N.I.</a:t>
                      </a:r>
                      <a:endParaRPr lang="en-US" sz="1900" b="0" dirty="0">
                        <a:solidFill>
                          <a:schemeClr val="bg1">
                            <a:lumMod val="50000"/>
                          </a:schemeClr>
                        </a:solidFill>
                      </a:endParaRPr>
                    </a:p>
                  </a:txBody>
                  <a:tcPr marL="121920" marR="121920" marT="60960" marB="60960" anchor="ctr"/>
                </a:tc>
                <a:tc>
                  <a:txBody>
                    <a:bodyPr/>
                    <a:lstStyle/>
                    <a:p>
                      <a:pPr algn="ctr"/>
                      <a:r>
                        <a:rPr lang="en-US" sz="1900" dirty="0"/>
                        <a:t>OFF - ATTEND WHEN CAN</a:t>
                      </a:r>
                      <a:endParaRPr lang="en-US" sz="1900" b="0" dirty="0">
                        <a:solidFill>
                          <a:schemeClr val="bg1">
                            <a:lumMod val="50000"/>
                          </a:schemeClr>
                        </a:solidFill>
                      </a:endParaRPr>
                    </a:p>
                  </a:txBody>
                  <a:tcPr marL="121920" marR="121920" marT="60960" marB="60960" anchor="ctr"/>
                </a:tc>
                <a:tc>
                  <a:txBody>
                    <a:bodyPr/>
                    <a:lstStyle/>
                    <a:p>
                      <a:pPr algn="ctr"/>
                      <a:r>
                        <a:rPr lang="en-US" sz="1900" dirty="0"/>
                        <a:t>OFF- TRY NEVER TO MISS IT</a:t>
                      </a:r>
                      <a:endParaRPr lang="en-US" sz="1900" b="0" dirty="0">
                        <a:solidFill>
                          <a:schemeClr val="bg1">
                            <a:lumMod val="50000"/>
                          </a:schemeClr>
                        </a:solidFill>
                      </a:endParaRPr>
                    </a:p>
                  </a:txBody>
                  <a:tcPr marL="121920" marR="121920" marT="60960" marB="60960" anchor="ctr"/>
                </a:tc>
                <a:tc>
                  <a:txBody>
                    <a:bodyPr/>
                    <a:lstStyle/>
                    <a:p>
                      <a:pPr algn="ctr"/>
                      <a:r>
                        <a:rPr lang="en-US" sz="1900" dirty="0"/>
                        <a:t>TOTAL</a:t>
                      </a:r>
                      <a:endParaRPr lang="en-US" sz="1900" b="0" dirty="0">
                        <a:solidFill>
                          <a:schemeClr val="bg1">
                            <a:lumMod val="50000"/>
                          </a:schemeClr>
                        </a:solidFill>
                      </a:endParaRPr>
                    </a:p>
                  </a:txBody>
                  <a:tcPr marL="121920" marR="121920" marT="60960" marB="60960" anchor="ctr"/>
                </a:tc>
                <a:extLst>
                  <a:ext uri="{0D108BD9-81ED-4DB2-BD59-A6C34878D82A}">
                    <a16:rowId xmlns:a16="http://schemas.microsoft.com/office/drawing/2014/main" val="10000"/>
                  </a:ext>
                </a:extLst>
              </a:tr>
              <a:tr h="588601">
                <a:tc>
                  <a:txBody>
                    <a:bodyPr/>
                    <a:lstStyle/>
                    <a:p>
                      <a:pPr algn="l"/>
                      <a:r>
                        <a:rPr lang="en-US" sz="1600" dirty="0"/>
                        <a:t># 1: Gift assessment</a:t>
                      </a:r>
                      <a:endParaRPr lang="en-US" sz="1600" b="0" dirty="0">
                        <a:solidFill>
                          <a:schemeClr val="bg1">
                            <a:lumMod val="50000"/>
                          </a:schemeClr>
                        </a:solidFill>
                      </a:endParaRPr>
                    </a:p>
                  </a:txBody>
                  <a:tcPr marL="121920" marR="121920" marT="60960" marB="60960"/>
                </a:tc>
                <a:tc>
                  <a:txBody>
                    <a:bodyPr/>
                    <a:lstStyle/>
                    <a:p>
                      <a:pPr algn="r"/>
                      <a:r>
                        <a:rPr lang="en-US" sz="1600" dirty="0"/>
                        <a:t>14.37 %
24</a:t>
                      </a:r>
                      <a:endParaRPr lang="en-US" sz="1600" b="0" dirty="0">
                        <a:solidFill>
                          <a:schemeClr val="bg1">
                            <a:lumMod val="50000"/>
                          </a:schemeClr>
                        </a:solidFill>
                      </a:endParaRPr>
                    </a:p>
                  </a:txBody>
                  <a:tcPr marL="121920" marR="121920" marT="60960" marB="60960"/>
                </a:tc>
                <a:tc>
                  <a:txBody>
                    <a:bodyPr/>
                    <a:lstStyle/>
                    <a:p>
                      <a:pPr algn="r"/>
                      <a:r>
                        <a:rPr lang="en-US" sz="2000" dirty="0">
                          <a:solidFill>
                            <a:schemeClr val="bg1"/>
                          </a:solidFill>
                        </a:rPr>
                        <a:t>37.13%
62</a:t>
                      </a:r>
                      <a:endParaRPr lang="en-US" sz="2000" b="0" dirty="0">
                        <a:solidFill>
                          <a:schemeClr val="bg1"/>
                        </a:solidFill>
                      </a:endParaRPr>
                    </a:p>
                  </a:txBody>
                  <a:tcPr marL="121920" marR="121920" marT="60960" marB="60960">
                    <a:solidFill>
                      <a:schemeClr val="accent2">
                        <a:lumMod val="75000"/>
                      </a:schemeClr>
                    </a:solidFill>
                  </a:tcPr>
                </a:tc>
                <a:tc>
                  <a:txBody>
                    <a:bodyPr/>
                    <a:lstStyle/>
                    <a:p>
                      <a:pPr algn="r"/>
                      <a:r>
                        <a:rPr lang="en-US" sz="1600" dirty="0"/>
                        <a:t>11.38%</a:t>
                      </a:r>
                    </a:p>
                    <a:p>
                      <a:pPr algn="r"/>
                      <a:r>
                        <a:rPr lang="en-US" sz="1600" b="0">
                          <a:solidFill>
                            <a:schemeClr val="bg1">
                              <a:lumMod val="50000"/>
                            </a:schemeClr>
                          </a:solidFill>
                        </a:rPr>
                        <a:t>19</a:t>
                      </a:r>
                      <a:endParaRPr lang="en-US" sz="1600" b="0" dirty="0">
                        <a:solidFill>
                          <a:schemeClr val="bg1">
                            <a:lumMod val="50000"/>
                          </a:schemeClr>
                        </a:solidFill>
                      </a:endParaRPr>
                    </a:p>
                  </a:txBody>
                  <a:tcPr marL="121920" marR="121920" marT="60960" marB="60960"/>
                </a:tc>
                <a:tc>
                  <a:txBody>
                    <a:bodyPr/>
                    <a:lstStyle/>
                    <a:p>
                      <a:pPr algn="r"/>
                      <a:r>
                        <a:rPr lang="en-US" sz="1600" dirty="0"/>
                        <a:t>25.15%
42</a:t>
                      </a:r>
                      <a:endParaRPr lang="en-US" sz="1600" b="0" dirty="0">
                        <a:solidFill>
                          <a:schemeClr val="bg1">
                            <a:lumMod val="50000"/>
                          </a:schemeClr>
                        </a:solidFill>
                      </a:endParaRPr>
                    </a:p>
                  </a:txBody>
                  <a:tcPr marL="121920" marR="121920" marT="60960" marB="60960"/>
                </a:tc>
                <a:tc>
                  <a:txBody>
                    <a:bodyPr/>
                    <a:lstStyle/>
                    <a:p>
                      <a:pPr algn="r"/>
                      <a:r>
                        <a:rPr lang="en-US" sz="1600" dirty="0"/>
                        <a:t>11.98%
20</a:t>
                      </a:r>
                      <a:endParaRPr lang="en-US" sz="1600" b="0" dirty="0">
                        <a:solidFill>
                          <a:schemeClr val="bg1">
                            <a:lumMod val="50000"/>
                          </a:schemeClr>
                        </a:solidFill>
                      </a:endParaRPr>
                    </a:p>
                  </a:txBody>
                  <a:tcPr marL="121920" marR="121920" marT="60960" marB="60960"/>
                </a:tc>
                <a:tc>
                  <a:txBody>
                    <a:bodyPr/>
                    <a:lstStyle/>
                    <a:p>
                      <a:pPr algn="r"/>
                      <a:r>
                        <a:rPr lang="en-US" sz="1600" dirty="0"/>
                        <a:t>167</a:t>
                      </a:r>
                      <a:endParaRPr lang="en-US" sz="1600" b="0" dirty="0">
                        <a:solidFill>
                          <a:schemeClr val="bg1">
                            <a:lumMod val="50000"/>
                          </a:schemeClr>
                        </a:solidFill>
                      </a:endParaRPr>
                    </a:p>
                  </a:txBody>
                  <a:tcPr marL="121920" marR="121920" marT="60960" marB="60960"/>
                </a:tc>
                <a:extLst>
                  <a:ext uri="{0D108BD9-81ED-4DB2-BD59-A6C34878D82A}">
                    <a16:rowId xmlns:a16="http://schemas.microsoft.com/office/drawing/2014/main" val="10001"/>
                  </a:ext>
                </a:extLst>
              </a:tr>
              <a:tr h="609185">
                <a:tc>
                  <a:txBody>
                    <a:bodyPr/>
                    <a:lstStyle/>
                    <a:p>
                      <a:pPr algn="l"/>
                      <a:r>
                        <a:rPr lang="en-US" sz="1600" dirty="0"/>
                        <a:t>#2 Personality Assessment</a:t>
                      </a:r>
                      <a:endParaRPr lang="en-US" sz="1600" b="0" dirty="0">
                        <a:solidFill>
                          <a:schemeClr val="bg1">
                            <a:lumMod val="50000"/>
                          </a:schemeClr>
                        </a:solidFill>
                      </a:endParaRPr>
                    </a:p>
                  </a:txBody>
                  <a:tcPr marL="121920" marR="121920" marT="60960" marB="60960"/>
                </a:tc>
                <a:tc>
                  <a:txBody>
                    <a:bodyPr/>
                    <a:lstStyle/>
                    <a:p>
                      <a:pPr algn="r"/>
                      <a:r>
                        <a:rPr lang="en-US" sz="1600" dirty="0"/>
                        <a:t>22.75%
38</a:t>
                      </a:r>
                      <a:endParaRPr lang="en-US" sz="1600" b="0" dirty="0">
                        <a:solidFill>
                          <a:schemeClr val="bg1">
                            <a:lumMod val="50000"/>
                          </a:schemeClr>
                        </a:solidFill>
                      </a:endParaRPr>
                    </a:p>
                  </a:txBody>
                  <a:tcPr marL="121920" marR="121920" marT="60960" marB="60960"/>
                </a:tc>
                <a:tc>
                  <a:txBody>
                    <a:bodyPr/>
                    <a:lstStyle/>
                    <a:p>
                      <a:pPr algn="r"/>
                      <a:r>
                        <a:rPr lang="en-US" sz="2000" dirty="0">
                          <a:solidFill>
                            <a:schemeClr val="bg1"/>
                          </a:solidFill>
                        </a:rPr>
                        <a:t>44.31%
74</a:t>
                      </a:r>
                      <a:endParaRPr lang="en-US" sz="2000" b="0" dirty="0">
                        <a:solidFill>
                          <a:schemeClr val="bg1"/>
                        </a:solidFill>
                      </a:endParaRPr>
                    </a:p>
                  </a:txBody>
                  <a:tcPr marL="121920" marR="121920" marT="60960" marB="60960">
                    <a:solidFill>
                      <a:schemeClr val="accent2">
                        <a:lumMod val="75000"/>
                      </a:schemeClr>
                    </a:solidFill>
                  </a:tcPr>
                </a:tc>
                <a:tc>
                  <a:txBody>
                    <a:bodyPr/>
                    <a:lstStyle/>
                    <a:p>
                      <a:pPr algn="r"/>
                      <a:r>
                        <a:rPr lang="en-US" sz="1600" dirty="0"/>
                        <a:t>10.78%
18</a:t>
                      </a:r>
                      <a:endParaRPr lang="en-US" sz="1600" b="0" dirty="0">
                        <a:solidFill>
                          <a:schemeClr val="bg1">
                            <a:lumMod val="50000"/>
                          </a:schemeClr>
                        </a:solidFill>
                      </a:endParaRPr>
                    </a:p>
                  </a:txBody>
                  <a:tcPr marL="121920" marR="121920" marT="60960" marB="60960"/>
                </a:tc>
                <a:tc>
                  <a:txBody>
                    <a:bodyPr/>
                    <a:lstStyle/>
                    <a:p>
                      <a:pPr algn="r"/>
                      <a:r>
                        <a:rPr lang="en-US" sz="1600" dirty="0"/>
                        <a:t>14.97%
25</a:t>
                      </a:r>
                      <a:endParaRPr lang="en-US" sz="1600" b="0" dirty="0">
                        <a:solidFill>
                          <a:schemeClr val="bg1">
                            <a:lumMod val="50000"/>
                          </a:schemeClr>
                        </a:solidFill>
                      </a:endParaRPr>
                    </a:p>
                  </a:txBody>
                  <a:tcPr marL="121920" marR="121920" marT="60960" marB="60960"/>
                </a:tc>
                <a:tc>
                  <a:txBody>
                    <a:bodyPr/>
                    <a:lstStyle/>
                    <a:p>
                      <a:pPr algn="r"/>
                      <a:r>
                        <a:rPr lang="en-US" sz="1600" dirty="0"/>
                        <a:t>7.19%
12</a:t>
                      </a:r>
                      <a:endParaRPr lang="en-US" sz="1600" b="0" dirty="0">
                        <a:solidFill>
                          <a:schemeClr val="bg1">
                            <a:lumMod val="50000"/>
                          </a:schemeClr>
                        </a:solidFill>
                      </a:endParaRPr>
                    </a:p>
                  </a:txBody>
                  <a:tcPr marL="121920" marR="121920" marT="60960" marB="60960"/>
                </a:tc>
                <a:tc>
                  <a:txBody>
                    <a:bodyPr/>
                    <a:lstStyle/>
                    <a:p>
                      <a:pPr algn="r"/>
                      <a:r>
                        <a:rPr lang="en-US" sz="1600" dirty="0"/>
                        <a:t>167</a:t>
                      </a:r>
                      <a:endParaRPr lang="en-US" sz="1600" b="0" dirty="0">
                        <a:solidFill>
                          <a:schemeClr val="bg1">
                            <a:lumMod val="50000"/>
                          </a:schemeClr>
                        </a:solidFill>
                      </a:endParaRPr>
                    </a:p>
                  </a:txBody>
                  <a:tcPr marL="121920" marR="121920" marT="60960" marB="60960"/>
                </a:tc>
                <a:extLst>
                  <a:ext uri="{0D108BD9-81ED-4DB2-BD59-A6C34878D82A}">
                    <a16:rowId xmlns:a16="http://schemas.microsoft.com/office/drawing/2014/main" val="10002"/>
                  </a:ext>
                </a:extLst>
              </a:tr>
              <a:tr h="554389">
                <a:tc>
                  <a:txBody>
                    <a:bodyPr/>
                    <a:lstStyle/>
                    <a:p>
                      <a:pPr algn="l"/>
                      <a:r>
                        <a:rPr lang="en-US" sz="1600" dirty="0"/>
                        <a:t>#3: Career Discussions</a:t>
                      </a:r>
                      <a:endParaRPr lang="en-US" sz="1600" b="0" dirty="0">
                        <a:solidFill>
                          <a:schemeClr val="bg1">
                            <a:lumMod val="50000"/>
                          </a:schemeClr>
                        </a:solidFill>
                      </a:endParaRPr>
                    </a:p>
                  </a:txBody>
                  <a:tcPr marL="121920" marR="121920" marT="60960" marB="60960"/>
                </a:tc>
                <a:tc>
                  <a:txBody>
                    <a:bodyPr/>
                    <a:lstStyle/>
                    <a:p>
                      <a:pPr algn="r"/>
                      <a:r>
                        <a:rPr lang="en-US" sz="1600" dirty="0"/>
                        <a:t>19.76%
33</a:t>
                      </a:r>
                      <a:endParaRPr lang="en-US" sz="1600" b="0" dirty="0">
                        <a:solidFill>
                          <a:schemeClr val="bg1">
                            <a:lumMod val="50000"/>
                          </a:schemeClr>
                        </a:solidFill>
                      </a:endParaRPr>
                    </a:p>
                  </a:txBody>
                  <a:tcPr marL="121920" marR="121920" marT="60960" marB="60960"/>
                </a:tc>
                <a:tc>
                  <a:txBody>
                    <a:bodyPr/>
                    <a:lstStyle/>
                    <a:p>
                      <a:pPr algn="r"/>
                      <a:r>
                        <a:rPr lang="en-US" sz="2000" dirty="0">
                          <a:solidFill>
                            <a:schemeClr val="bg1"/>
                          </a:solidFill>
                        </a:rPr>
                        <a:t>48.50%
81</a:t>
                      </a:r>
                      <a:endParaRPr lang="en-US" sz="2000" b="0" dirty="0">
                        <a:solidFill>
                          <a:schemeClr val="bg1"/>
                        </a:solidFill>
                      </a:endParaRPr>
                    </a:p>
                  </a:txBody>
                  <a:tcPr marL="121920" marR="121920" marT="60960" marB="60960">
                    <a:solidFill>
                      <a:schemeClr val="accent2">
                        <a:lumMod val="75000"/>
                      </a:schemeClr>
                    </a:solidFill>
                  </a:tcPr>
                </a:tc>
                <a:tc>
                  <a:txBody>
                    <a:bodyPr/>
                    <a:lstStyle/>
                    <a:p>
                      <a:pPr algn="r"/>
                      <a:r>
                        <a:rPr lang="en-US" sz="1600" dirty="0"/>
                        <a:t>10.78%
18</a:t>
                      </a:r>
                      <a:endParaRPr lang="en-US" sz="1600" b="0" dirty="0">
                        <a:solidFill>
                          <a:schemeClr val="bg1">
                            <a:lumMod val="50000"/>
                          </a:schemeClr>
                        </a:solidFill>
                      </a:endParaRPr>
                    </a:p>
                  </a:txBody>
                  <a:tcPr marL="121920" marR="121920" marT="60960" marB="60960"/>
                </a:tc>
                <a:tc>
                  <a:txBody>
                    <a:bodyPr/>
                    <a:lstStyle/>
                    <a:p>
                      <a:pPr algn="r"/>
                      <a:r>
                        <a:rPr lang="en-US" sz="1600" dirty="0"/>
                        <a:t>14.37%
24</a:t>
                      </a:r>
                      <a:endParaRPr lang="en-US" sz="1600" b="0" dirty="0">
                        <a:solidFill>
                          <a:schemeClr val="bg1">
                            <a:lumMod val="50000"/>
                          </a:schemeClr>
                        </a:solidFill>
                      </a:endParaRPr>
                    </a:p>
                  </a:txBody>
                  <a:tcPr marL="121920" marR="121920" marT="60960" marB="60960"/>
                </a:tc>
                <a:tc>
                  <a:txBody>
                    <a:bodyPr/>
                    <a:lstStyle/>
                    <a:p>
                      <a:pPr algn="r"/>
                      <a:r>
                        <a:rPr lang="en-US" sz="1600" dirty="0"/>
                        <a:t>6.59%</a:t>
                      </a:r>
                    </a:p>
                    <a:p>
                      <a:pPr algn="r"/>
                      <a:r>
                        <a:rPr lang="en-US" sz="1600" dirty="0"/>
                        <a:t>11</a:t>
                      </a:r>
                      <a:endParaRPr lang="en-US" sz="1600" b="0" dirty="0">
                        <a:solidFill>
                          <a:schemeClr val="bg1">
                            <a:lumMod val="50000"/>
                          </a:schemeClr>
                        </a:solidFill>
                      </a:endParaRPr>
                    </a:p>
                  </a:txBody>
                  <a:tcPr marL="121920" marR="121920" marT="60960" marB="60960"/>
                </a:tc>
                <a:tc>
                  <a:txBody>
                    <a:bodyPr/>
                    <a:lstStyle/>
                    <a:p>
                      <a:pPr algn="r"/>
                      <a:r>
                        <a:rPr lang="en-US" sz="1600" dirty="0"/>
                        <a:t>167</a:t>
                      </a:r>
                      <a:endParaRPr lang="en-US" sz="1600" b="0" dirty="0">
                        <a:solidFill>
                          <a:schemeClr val="bg1">
                            <a:lumMod val="50000"/>
                          </a:schemeClr>
                        </a:solidFill>
                      </a:endParaRPr>
                    </a:p>
                  </a:txBody>
                  <a:tcPr marL="121920" marR="121920" marT="60960" marB="60960"/>
                </a:tc>
                <a:extLst>
                  <a:ext uri="{0D108BD9-81ED-4DB2-BD59-A6C34878D82A}">
                    <a16:rowId xmlns:a16="http://schemas.microsoft.com/office/drawing/2014/main" val="10003"/>
                  </a:ext>
                </a:extLst>
              </a:tr>
              <a:tr h="663246">
                <a:tc>
                  <a:txBody>
                    <a:bodyPr/>
                    <a:lstStyle/>
                    <a:p>
                      <a:pPr algn="l"/>
                      <a:r>
                        <a:rPr lang="en-US" sz="1600" dirty="0"/>
                        <a:t>#4: Personal training – e.g. leadership</a:t>
                      </a:r>
                      <a:endParaRPr lang="en-US" sz="1600" b="0" dirty="0">
                        <a:solidFill>
                          <a:schemeClr val="bg1">
                            <a:lumMod val="50000"/>
                          </a:schemeClr>
                        </a:solidFill>
                      </a:endParaRPr>
                    </a:p>
                  </a:txBody>
                  <a:tcPr marL="121920" marR="121920" marT="60960" marB="60960"/>
                </a:tc>
                <a:tc>
                  <a:txBody>
                    <a:bodyPr/>
                    <a:lstStyle/>
                    <a:p>
                      <a:pPr algn="r"/>
                      <a:r>
                        <a:rPr lang="en-US" sz="1600" dirty="0"/>
                        <a:t>23.35%
39</a:t>
                      </a:r>
                      <a:endParaRPr lang="en-US" sz="1600" b="0" dirty="0">
                        <a:solidFill>
                          <a:schemeClr val="bg1">
                            <a:lumMod val="50000"/>
                          </a:schemeClr>
                        </a:solidFill>
                      </a:endParaRPr>
                    </a:p>
                  </a:txBody>
                  <a:tcPr marL="121920" marR="121920" marT="60960" marB="60960"/>
                </a:tc>
                <a:tc>
                  <a:txBody>
                    <a:bodyPr/>
                    <a:lstStyle/>
                    <a:p>
                      <a:pPr algn="r"/>
                      <a:r>
                        <a:rPr lang="en-US" sz="2000" dirty="0">
                          <a:solidFill>
                            <a:schemeClr val="bg1"/>
                          </a:solidFill>
                        </a:rPr>
                        <a:t>43.71%
73</a:t>
                      </a:r>
                      <a:endParaRPr lang="en-US" sz="2000" b="0" dirty="0">
                        <a:solidFill>
                          <a:schemeClr val="bg1"/>
                        </a:solidFill>
                      </a:endParaRPr>
                    </a:p>
                  </a:txBody>
                  <a:tcPr marL="121920" marR="121920" marT="60960" marB="60960">
                    <a:solidFill>
                      <a:schemeClr val="accent2">
                        <a:lumMod val="75000"/>
                      </a:schemeClr>
                    </a:solidFill>
                  </a:tcPr>
                </a:tc>
                <a:tc>
                  <a:txBody>
                    <a:bodyPr/>
                    <a:lstStyle/>
                    <a:p>
                      <a:pPr algn="r"/>
                      <a:r>
                        <a:rPr lang="en-US" sz="1600" dirty="0"/>
                        <a:t>17.37%
29</a:t>
                      </a:r>
                      <a:endParaRPr lang="en-US" sz="1600" b="0" dirty="0">
                        <a:solidFill>
                          <a:schemeClr val="bg1">
                            <a:lumMod val="50000"/>
                          </a:schemeClr>
                        </a:solidFill>
                      </a:endParaRPr>
                    </a:p>
                  </a:txBody>
                  <a:tcPr marL="121920" marR="121920" marT="60960" marB="60960"/>
                </a:tc>
                <a:tc>
                  <a:txBody>
                    <a:bodyPr/>
                    <a:lstStyle/>
                    <a:p>
                      <a:pPr algn="r"/>
                      <a:r>
                        <a:rPr lang="en-US" sz="1600" dirty="0"/>
                        <a:t>9.58%
16</a:t>
                      </a:r>
                      <a:endParaRPr lang="en-US" sz="1600" b="0" dirty="0">
                        <a:solidFill>
                          <a:schemeClr val="bg1">
                            <a:lumMod val="50000"/>
                          </a:schemeClr>
                        </a:solidFill>
                      </a:endParaRPr>
                    </a:p>
                  </a:txBody>
                  <a:tcPr marL="121920" marR="121920" marT="60960" marB="60960"/>
                </a:tc>
                <a:tc>
                  <a:txBody>
                    <a:bodyPr/>
                    <a:lstStyle/>
                    <a:p>
                      <a:pPr algn="r"/>
                      <a:r>
                        <a:rPr lang="en-US" sz="1600" dirty="0"/>
                        <a:t>5.99%
10</a:t>
                      </a:r>
                      <a:endParaRPr lang="en-US" sz="1600" b="0" dirty="0">
                        <a:solidFill>
                          <a:schemeClr val="bg1">
                            <a:lumMod val="50000"/>
                          </a:schemeClr>
                        </a:solidFill>
                      </a:endParaRPr>
                    </a:p>
                  </a:txBody>
                  <a:tcPr marL="121920" marR="121920" marT="60960" marB="60960"/>
                </a:tc>
                <a:tc>
                  <a:txBody>
                    <a:bodyPr/>
                    <a:lstStyle/>
                    <a:p>
                      <a:pPr algn="r"/>
                      <a:r>
                        <a:rPr lang="en-US" sz="1600" dirty="0"/>
                        <a:t>167</a:t>
                      </a:r>
                      <a:endParaRPr lang="en-US" sz="1600" b="0" dirty="0">
                        <a:solidFill>
                          <a:schemeClr val="bg1">
                            <a:lumMod val="50000"/>
                          </a:schemeClr>
                        </a:solidFill>
                      </a:endParaRPr>
                    </a:p>
                  </a:txBody>
                  <a:tcPr marL="121920" marR="121920" marT="60960" marB="60960"/>
                </a:tc>
                <a:extLst>
                  <a:ext uri="{0D108BD9-81ED-4DB2-BD59-A6C34878D82A}">
                    <a16:rowId xmlns:a16="http://schemas.microsoft.com/office/drawing/2014/main" val="10004"/>
                  </a:ext>
                </a:extLst>
              </a:tr>
              <a:tr h="634793">
                <a:tc>
                  <a:txBody>
                    <a:bodyPr/>
                    <a:lstStyle/>
                    <a:p>
                      <a:pPr algn="l"/>
                      <a:r>
                        <a:rPr lang="en-US" sz="1600" dirty="0"/>
                        <a:t>#5: Interactive job skill training</a:t>
                      </a:r>
                      <a:endParaRPr lang="en-US" sz="1600" b="0" dirty="0">
                        <a:solidFill>
                          <a:schemeClr val="bg1">
                            <a:lumMod val="50000"/>
                          </a:schemeClr>
                        </a:solidFill>
                      </a:endParaRPr>
                    </a:p>
                  </a:txBody>
                  <a:tcPr marL="121920" marR="121920" marT="60960" marB="60960"/>
                </a:tc>
                <a:tc>
                  <a:txBody>
                    <a:bodyPr/>
                    <a:lstStyle/>
                    <a:p>
                      <a:pPr algn="r"/>
                      <a:r>
                        <a:rPr lang="en-US" sz="1600" dirty="0"/>
                        <a:t>22.75%
38</a:t>
                      </a:r>
                      <a:endParaRPr lang="en-US" sz="1600" b="0" dirty="0">
                        <a:solidFill>
                          <a:schemeClr val="bg1">
                            <a:lumMod val="50000"/>
                          </a:schemeClr>
                        </a:solidFill>
                      </a:endParaRPr>
                    </a:p>
                  </a:txBody>
                  <a:tcPr marL="121920" marR="121920" marT="60960" marB="60960"/>
                </a:tc>
                <a:tc>
                  <a:txBody>
                    <a:bodyPr/>
                    <a:lstStyle/>
                    <a:p>
                      <a:pPr algn="r"/>
                      <a:r>
                        <a:rPr lang="en-US" sz="2000" dirty="0">
                          <a:solidFill>
                            <a:schemeClr val="bg1"/>
                          </a:solidFill>
                        </a:rPr>
                        <a:t>49.10%
82</a:t>
                      </a:r>
                      <a:endParaRPr lang="en-US" sz="2000" b="0" dirty="0">
                        <a:solidFill>
                          <a:schemeClr val="bg1"/>
                        </a:solidFill>
                      </a:endParaRPr>
                    </a:p>
                  </a:txBody>
                  <a:tcPr marL="121920" marR="121920" marT="60960" marB="60960">
                    <a:solidFill>
                      <a:schemeClr val="accent2">
                        <a:lumMod val="75000"/>
                      </a:schemeClr>
                    </a:solidFill>
                  </a:tcPr>
                </a:tc>
                <a:tc>
                  <a:txBody>
                    <a:bodyPr/>
                    <a:lstStyle/>
                    <a:p>
                      <a:pPr algn="r"/>
                      <a:r>
                        <a:rPr lang="en-US" sz="1600" dirty="0"/>
                        <a:t>11.38%
19</a:t>
                      </a:r>
                      <a:endParaRPr lang="en-US" sz="1600" b="0" dirty="0">
                        <a:solidFill>
                          <a:schemeClr val="bg1">
                            <a:lumMod val="50000"/>
                          </a:schemeClr>
                        </a:solidFill>
                      </a:endParaRPr>
                    </a:p>
                  </a:txBody>
                  <a:tcPr marL="121920" marR="121920" marT="60960" marB="60960"/>
                </a:tc>
                <a:tc>
                  <a:txBody>
                    <a:bodyPr/>
                    <a:lstStyle/>
                    <a:p>
                      <a:pPr algn="r"/>
                      <a:r>
                        <a:rPr lang="en-US" sz="1600" dirty="0"/>
                        <a:t>9.58%
16</a:t>
                      </a:r>
                      <a:endParaRPr lang="en-US" sz="1600" b="0" dirty="0">
                        <a:solidFill>
                          <a:schemeClr val="bg1">
                            <a:lumMod val="50000"/>
                          </a:schemeClr>
                        </a:solidFill>
                      </a:endParaRPr>
                    </a:p>
                  </a:txBody>
                  <a:tcPr marL="121920" marR="121920" marT="60960" marB="60960"/>
                </a:tc>
                <a:tc>
                  <a:txBody>
                    <a:bodyPr/>
                    <a:lstStyle/>
                    <a:p>
                      <a:pPr algn="r"/>
                      <a:r>
                        <a:rPr lang="en-US" sz="1600" dirty="0"/>
                        <a:t>7.19%
12</a:t>
                      </a:r>
                      <a:endParaRPr lang="en-US" sz="1600" b="0" dirty="0">
                        <a:solidFill>
                          <a:schemeClr val="bg1">
                            <a:lumMod val="50000"/>
                          </a:schemeClr>
                        </a:solidFill>
                      </a:endParaRPr>
                    </a:p>
                  </a:txBody>
                  <a:tcPr marL="121920" marR="121920" marT="60960" marB="60960"/>
                </a:tc>
                <a:tc>
                  <a:txBody>
                    <a:bodyPr/>
                    <a:lstStyle/>
                    <a:p>
                      <a:pPr algn="r"/>
                      <a:r>
                        <a:rPr lang="en-US" sz="1600" dirty="0"/>
                        <a:t>167</a:t>
                      </a:r>
                      <a:endParaRPr lang="en-US" sz="1600" b="0" dirty="0">
                        <a:solidFill>
                          <a:schemeClr val="bg1">
                            <a:lumMod val="50000"/>
                          </a:schemeClr>
                        </a:solidFill>
                      </a:endParaRPr>
                    </a:p>
                  </a:txBody>
                  <a:tcPr marL="121920" marR="121920" marT="60960" marB="6096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19600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6685EE-78D4-4547-CB75-F9173451FD26}"/>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424271C8-1A87-3E8D-3F17-434C6D3A6AC1}"/>
              </a:ext>
            </a:extLst>
          </p:cNvPr>
          <p:cNvSpPr>
            <a:spLocks noGrp="1"/>
          </p:cNvSpPr>
          <p:nvPr>
            <p:ph type="title" idx="4294967295"/>
          </p:nvPr>
        </p:nvSpPr>
        <p:spPr>
          <a:xfrm>
            <a:off x="0" y="155575"/>
            <a:ext cx="12192000" cy="731838"/>
          </a:xfrm>
        </p:spPr>
        <p:txBody>
          <a:bodyPr>
            <a:noAutofit/>
          </a:bodyPr>
          <a:lstStyle/>
          <a:p>
            <a:pPr algn="ctr"/>
            <a:r>
              <a:rPr lang="en-GB" sz="3600" dirty="0"/>
              <a:t>Activities in youth group – ALHS Students </a:t>
            </a:r>
            <a:endParaRPr sz="3600" dirty="0"/>
          </a:p>
        </p:txBody>
      </p:sp>
      <p:graphicFrame>
        <p:nvGraphicFramePr>
          <p:cNvPr id="4" name="Table Placeholder">
            <a:extLst>
              <a:ext uri="{FF2B5EF4-FFF2-40B4-BE49-F238E27FC236}">
                <a16:creationId xmlns:a16="http://schemas.microsoft.com/office/drawing/2014/main" id="{E396222C-30F9-26B3-89BB-25C3FB0B8EC3}"/>
              </a:ext>
            </a:extLst>
          </p:cNvPr>
          <p:cNvGraphicFramePr>
            <a:graphicFrameLocks/>
          </p:cNvGraphicFramePr>
          <p:nvPr>
            <p:extLst>
              <p:ext uri="{D42A27DB-BD31-4B8C-83A1-F6EECF244321}">
                <p14:modId xmlns:p14="http://schemas.microsoft.com/office/powerpoint/2010/main" val="4183667123"/>
              </p:ext>
            </p:extLst>
          </p:nvPr>
        </p:nvGraphicFramePr>
        <p:xfrm>
          <a:off x="2714502" y="887413"/>
          <a:ext cx="6762996" cy="5554876"/>
        </p:xfrm>
        <a:graphic>
          <a:graphicData uri="http://schemas.openxmlformats.org/drawingml/2006/table">
            <a:tbl>
              <a:tblPr>
                <a:tableStyleId>{8A107856-5554-42FB-B03E-39F5DBC370BA}</a:tableStyleId>
              </a:tblPr>
              <a:tblGrid>
                <a:gridCol w="2269036">
                  <a:extLst>
                    <a:ext uri="{9D8B030D-6E8A-4147-A177-3AD203B41FA5}">
                      <a16:colId xmlns:a16="http://schemas.microsoft.com/office/drawing/2014/main" val="20001"/>
                    </a:ext>
                  </a:extLst>
                </a:gridCol>
                <a:gridCol w="2153170">
                  <a:extLst>
                    <a:ext uri="{9D8B030D-6E8A-4147-A177-3AD203B41FA5}">
                      <a16:colId xmlns:a16="http://schemas.microsoft.com/office/drawing/2014/main" val="20003"/>
                    </a:ext>
                  </a:extLst>
                </a:gridCol>
                <a:gridCol w="2340790">
                  <a:extLst>
                    <a:ext uri="{9D8B030D-6E8A-4147-A177-3AD203B41FA5}">
                      <a16:colId xmlns:a16="http://schemas.microsoft.com/office/drawing/2014/main" val="20004"/>
                    </a:ext>
                  </a:extLst>
                </a:gridCol>
              </a:tblGrid>
              <a:tr h="967347">
                <a:tc>
                  <a:txBody>
                    <a:bodyPr/>
                    <a:lstStyle/>
                    <a:p>
                      <a:pPr algn="ctr"/>
                      <a:r>
                        <a:rPr lang="en-US" sz="1800" dirty="0"/>
                        <a:t>Regular activities</a:t>
                      </a:r>
                    </a:p>
                    <a:p>
                      <a:pPr algn="ctr"/>
                      <a:r>
                        <a:rPr lang="en-US" sz="1800" dirty="0"/>
                        <a:t>Not Offered - Interested</a:t>
                      </a:r>
                      <a:endParaRPr lang="en-US" sz="1800" b="0" dirty="0">
                        <a:solidFill>
                          <a:schemeClr val="bg1">
                            <a:lumMod val="50000"/>
                          </a:schemeClr>
                        </a:solidFill>
                      </a:endParaRPr>
                    </a:p>
                  </a:txBody>
                  <a:tcPr marL="121920" marR="121920" marT="60960" marB="60960" anchor="ctr"/>
                </a:tc>
                <a:tc>
                  <a:txBody>
                    <a:bodyPr/>
                    <a:lstStyle/>
                    <a:p>
                      <a:pPr algn="ctr"/>
                      <a:r>
                        <a:rPr lang="en-US" sz="1900" dirty="0"/>
                        <a:t>Unique activities</a:t>
                      </a:r>
                    </a:p>
                    <a:p>
                      <a:pPr algn="ctr"/>
                      <a:r>
                        <a:rPr lang="en-US" sz="1900" dirty="0"/>
                        <a:t>Not Offered - Interested</a:t>
                      </a:r>
                      <a:endParaRPr lang="en-US" sz="1900" b="0" dirty="0">
                        <a:solidFill>
                          <a:schemeClr val="bg1">
                            <a:lumMod val="50000"/>
                          </a:schemeClr>
                        </a:solidFill>
                      </a:endParaRPr>
                    </a:p>
                  </a:txBody>
                  <a:tcPr marL="121920" marR="121920" marT="60960" marB="60960" anchor="ctr"/>
                </a:tc>
                <a:tc>
                  <a:txBody>
                    <a:bodyPr/>
                    <a:lstStyle/>
                    <a:p>
                      <a:pPr algn="ctr"/>
                      <a:r>
                        <a:rPr lang="en-US" sz="1900" dirty="0"/>
                        <a:t>Personal Growth</a:t>
                      </a:r>
                    </a:p>
                    <a:p>
                      <a:pPr algn="ctr"/>
                      <a:r>
                        <a:rPr lang="en-US" sz="1900" dirty="0"/>
                        <a:t>Not Offered - Interested</a:t>
                      </a:r>
                      <a:endParaRPr lang="en-US" sz="1900" b="0" dirty="0">
                        <a:solidFill>
                          <a:schemeClr val="bg1">
                            <a:lumMod val="50000"/>
                          </a:schemeClr>
                        </a:solidFill>
                      </a:endParaRPr>
                    </a:p>
                  </a:txBody>
                  <a:tcPr marL="121920" marR="121920" marT="60960" marB="60960" anchor="ctr"/>
                </a:tc>
                <a:extLst>
                  <a:ext uri="{0D108BD9-81ED-4DB2-BD59-A6C34878D82A}">
                    <a16:rowId xmlns:a16="http://schemas.microsoft.com/office/drawing/2014/main" val="10000"/>
                  </a:ext>
                </a:extLst>
              </a:tr>
              <a:tr h="714349">
                <a:tc>
                  <a:txBody>
                    <a:bodyPr/>
                    <a:lstStyle/>
                    <a:p>
                      <a:pPr marL="0" algn="ctr" defTabSz="914400" rtl="0" eaLnBrk="1" latinLnBrk="0" hangingPunct="1"/>
                      <a:r>
                        <a:rPr lang="en-US" sz="2800" kern="1200" dirty="0">
                          <a:solidFill>
                            <a:schemeClr val="bg1"/>
                          </a:solidFill>
                          <a:latin typeface="+mn-lt"/>
                          <a:ea typeface="+mn-ea"/>
                          <a:cs typeface="+mn-cs"/>
                        </a:rPr>
                        <a:t>21.89%  (37)</a:t>
                      </a:r>
                    </a:p>
                  </a:txBody>
                  <a:tcPr marL="121920" marR="121920" marT="60960" marB="60960" anchor="ctr">
                    <a:solidFill>
                      <a:schemeClr val="accent2">
                        <a:lumMod val="75000"/>
                      </a:schemeClr>
                    </a:solidFill>
                  </a:tcPr>
                </a:tc>
                <a:tc>
                  <a:txBody>
                    <a:bodyPr/>
                    <a:lstStyle/>
                    <a:p>
                      <a:pPr algn="ctr"/>
                      <a:r>
                        <a:rPr lang="en-US" sz="2800" dirty="0">
                          <a:solidFill>
                            <a:schemeClr val="bg1"/>
                          </a:solidFill>
                        </a:rPr>
                        <a:t>44.38% (75)</a:t>
                      </a:r>
                      <a:endParaRPr lang="en-US" sz="2800" b="0" dirty="0">
                        <a:solidFill>
                          <a:schemeClr val="bg1"/>
                        </a:solidFill>
                      </a:endParaRPr>
                    </a:p>
                  </a:txBody>
                  <a:tcPr marL="121920" marR="121920" marT="60960" marB="60960" anchor="ctr">
                    <a:solidFill>
                      <a:schemeClr val="accent2">
                        <a:lumMod val="75000"/>
                      </a:schemeClr>
                    </a:solidFill>
                  </a:tcPr>
                </a:tc>
                <a:tc>
                  <a:txBody>
                    <a:bodyPr/>
                    <a:lstStyle/>
                    <a:p>
                      <a:pPr algn="ctr"/>
                      <a:r>
                        <a:rPr lang="en-US" sz="2800" dirty="0">
                          <a:solidFill>
                            <a:schemeClr val="bg1"/>
                          </a:solidFill>
                        </a:rPr>
                        <a:t>37.13% (62)</a:t>
                      </a:r>
                      <a:endParaRPr lang="en-US" sz="2800" b="0" dirty="0">
                        <a:solidFill>
                          <a:schemeClr val="bg1"/>
                        </a:solidFill>
                      </a:endParaRPr>
                    </a:p>
                  </a:txBody>
                  <a:tcPr marL="121920" marR="121920" marT="60960" marB="60960" anchor="ctr">
                    <a:solidFill>
                      <a:schemeClr val="accent2">
                        <a:lumMod val="75000"/>
                      </a:schemeClr>
                    </a:solidFill>
                  </a:tcPr>
                </a:tc>
                <a:extLst>
                  <a:ext uri="{0D108BD9-81ED-4DB2-BD59-A6C34878D82A}">
                    <a16:rowId xmlns:a16="http://schemas.microsoft.com/office/drawing/2014/main" val="10001"/>
                  </a:ext>
                </a:extLst>
              </a:tr>
              <a:tr h="714349">
                <a:tc>
                  <a:txBody>
                    <a:bodyPr/>
                    <a:lstStyle/>
                    <a:p>
                      <a:pPr marL="0" algn="ctr" defTabSz="914400" rtl="0" eaLnBrk="1" latinLnBrk="0" hangingPunct="1"/>
                      <a:r>
                        <a:rPr lang="en-US" sz="2800" kern="1200" dirty="0">
                          <a:solidFill>
                            <a:schemeClr val="bg1"/>
                          </a:solidFill>
                          <a:latin typeface="+mn-lt"/>
                          <a:ea typeface="+mn-ea"/>
                          <a:cs typeface="+mn-cs"/>
                        </a:rPr>
                        <a:t>28.40% (48)</a:t>
                      </a:r>
                    </a:p>
                  </a:txBody>
                  <a:tcPr marL="121920" marR="121920" marT="60960" marB="60960" anchor="ctr">
                    <a:solidFill>
                      <a:schemeClr val="accent2">
                        <a:lumMod val="75000"/>
                      </a:schemeClr>
                    </a:solidFill>
                  </a:tcPr>
                </a:tc>
                <a:tc>
                  <a:txBody>
                    <a:bodyPr/>
                    <a:lstStyle/>
                    <a:p>
                      <a:pPr algn="ctr"/>
                      <a:r>
                        <a:rPr lang="en-US" sz="2800" dirty="0">
                          <a:solidFill>
                            <a:schemeClr val="bg1"/>
                          </a:solidFill>
                        </a:rPr>
                        <a:t>37.50% (63)</a:t>
                      </a:r>
                      <a:endParaRPr lang="en-US" sz="2800" b="0" dirty="0">
                        <a:solidFill>
                          <a:schemeClr val="bg1"/>
                        </a:solidFill>
                      </a:endParaRPr>
                    </a:p>
                  </a:txBody>
                  <a:tcPr marL="121920" marR="121920" marT="60960" marB="60960" anchor="ctr">
                    <a:solidFill>
                      <a:schemeClr val="accent2">
                        <a:lumMod val="75000"/>
                      </a:schemeClr>
                    </a:solidFill>
                  </a:tcPr>
                </a:tc>
                <a:tc>
                  <a:txBody>
                    <a:bodyPr/>
                    <a:lstStyle/>
                    <a:p>
                      <a:pPr algn="ctr"/>
                      <a:r>
                        <a:rPr lang="en-US" sz="2800" dirty="0">
                          <a:solidFill>
                            <a:schemeClr val="bg1"/>
                          </a:solidFill>
                        </a:rPr>
                        <a:t>44.31% (74)</a:t>
                      </a:r>
                      <a:endParaRPr lang="en-US" sz="2800" b="0" dirty="0">
                        <a:solidFill>
                          <a:schemeClr val="bg1"/>
                        </a:solidFill>
                      </a:endParaRPr>
                    </a:p>
                  </a:txBody>
                  <a:tcPr marL="121920" marR="121920" marT="60960" marB="60960" anchor="ctr">
                    <a:solidFill>
                      <a:schemeClr val="accent2">
                        <a:lumMod val="75000"/>
                      </a:schemeClr>
                    </a:solidFill>
                  </a:tcPr>
                </a:tc>
                <a:extLst>
                  <a:ext uri="{0D108BD9-81ED-4DB2-BD59-A6C34878D82A}">
                    <a16:rowId xmlns:a16="http://schemas.microsoft.com/office/drawing/2014/main" val="10002"/>
                  </a:ext>
                </a:extLst>
              </a:tr>
              <a:tr h="535761">
                <a:tc>
                  <a:txBody>
                    <a:bodyPr/>
                    <a:lstStyle/>
                    <a:p>
                      <a:pPr marL="0" algn="ctr" defTabSz="914400" rtl="0" eaLnBrk="1" latinLnBrk="0" hangingPunct="1"/>
                      <a:r>
                        <a:rPr lang="en-US" sz="2800" kern="1200" dirty="0">
                          <a:solidFill>
                            <a:schemeClr val="bg1"/>
                          </a:solidFill>
                          <a:latin typeface="+mn-lt"/>
                          <a:ea typeface="+mn-ea"/>
                          <a:cs typeface="+mn-cs"/>
                        </a:rPr>
                        <a:t>35.12% (59)</a:t>
                      </a:r>
                    </a:p>
                  </a:txBody>
                  <a:tcPr marL="121920" marR="121920" marT="60960" marB="60960" anchor="ctr">
                    <a:solidFill>
                      <a:schemeClr val="accent2">
                        <a:lumMod val="75000"/>
                      </a:schemeClr>
                    </a:solidFill>
                  </a:tcPr>
                </a:tc>
                <a:tc>
                  <a:txBody>
                    <a:bodyPr/>
                    <a:lstStyle/>
                    <a:p>
                      <a:pPr algn="ctr"/>
                      <a:r>
                        <a:rPr lang="en-US" sz="2800" dirty="0">
                          <a:solidFill>
                            <a:schemeClr val="bg1"/>
                          </a:solidFill>
                        </a:rPr>
                        <a:t>31.74% (53)</a:t>
                      </a:r>
                      <a:endParaRPr lang="en-US" sz="2800" b="0" dirty="0">
                        <a:solidFill>
                          <a:schemeClr val="bg1"/>
                        </a:solidFill>
                      </a:endParaRPr>
                    </a:p>
                  </a:txBody>
                  <a:tcPr marL="121920" marR="121920" marT="60960" marB="60960" anchor="ctr">
                    <a:solidFill>
                      <a:schemeClr val="accent2">
                        <a:lumMod val="75000"/>
                      </a:schemeClr>
                    </a:solidFill>
                  </a:tcPr>
                </a:tc>
                <a:tc>
                  <a:txBody>
                    <a:bodyPr/>
                    <a:lstStyle/>
                    <a:p>
                      <a:pPr algn="ctr"/>
                      <a:r>
                        <a:rPr lang="en-US" sz="2800" dirty="0">
                          <a:solidFill>
                            <a:schemeClr val="bg1"/>
                          </a:solidFill>
                        </a:rPr>
                        <a:t>48.50% (81)</a:t>
                      </a:r>
                      <a:endParaRPr lang="en-US" sz="2800" b="0" dirty="0">
                        <a:solidFill>
                          <a:schemeClr val="bg1"/>
                        </a:solidFill>
                      </a:endParaRPr>
                    </a:p>
                  </a:txBody>
                  <a:tcPr marL="121920" marR="121920" marT="60960" marB="60960" anchor="ctr">
                    <a:solidFill>
                      <a:schemeClr val="accent2">
                        <a:lumMod val="75000"/>
                      </a:schemeClr>
                    </a:solidFill>
                  </a:tcPr>
                </a:tc>
                <a:extLst>
                  <a:ext uri="{0D108BD9-81ED-4DB2-BD59-A6C34878D82A}">
                    <a16:rowId xmlns:a16="http://schemas.microsoft.com/office/drawing/2014/main" val="10003"/>
                  </a:ext>
                </a:extLst>
              </a:tr>
              <a:tr h="714349">
                <a:tc>
                  <a:txBody>
                    <a:bodyPr/>
                    <a:lstStyle/>
                    <a:p>
                      <a:pPr marL="0" algn="ctr" defTabSz="914400" rtl="0" eaLnBrk="1" latinLnBrk="0" hangingPunct="1"/>
                      <a:r>
                        <a:rPr lang="en-US" sz="2800" kern="1200" dirty="0">
                          <a:solidFill>
                            <a:schemeClr val="bg1"/>
                          </a:solidFill>
                          <a:latin typeface="+mn-lt"/>
                          <a:ea typeface="+mn-ea"/>
                          <a:cs typeface="+mn-cs"/>
                        </a:rPr>
                        <a:t>26.63% (45)</a:t>
                      </a:r>
                    </a:p>
                  </a:txBody>
                  <a:tcPr marL="121920" marR="121920" marT="60960" marB="60960" anchor="ctr">
                    <a:solidFill>
                      <a:schemeClr val="accent2">
                        <a:lumMod val="75000"/>
                      </a:schemeClr>
                    </a:solidFill>
                  </a:tcPr>
                </a:tc>
                <a:tc>
                  <a:txBody>
                    <a:bodyPr/>
                    <a:lstStyle/>
                    <a:p>
                      <a:pPr algn="ctr"/>
                      <a:r>
                        <a:rPr lang="en-US" sz="2800" dirty="0">
                          <a:solidFill>
                            <a:schemeClr val="bg1"/>
                          </a:solidFill>
                        </a:rPr>
                        <a:t>43.45% (73)</a:t>
                      </a:r>
                      <a:endParaRPr lang="en-US" sz="2800" b="0" dirty="0">
                        <a:solidFill>
                          <a:schemeClr val="bg1"/>
                        </a:solidFill>
                      </a:endParaRPr>
                    </a:p>
                  </a:txBody>
                  <a:tcPr marL="121920" marR="121920" marT="60960" marB="60960" anchor="ctr">
                    <a:solidFill>
                      <a:schemeClr val="accent2">
                        <a:lumMod val="75000"/>
                      </a:schemeClr>
                    </a:solidFill>
                  </a:tcPr>
                </a:tc>
                <a:tc>
                  <a:txBody>
                    <a:bodyPr/>
                    <a:lstStyle/>
                    <a:p>
                      <a:pPr algn="ctr"/>
                      <a:r>
                        <a:rPr lang="en-US" sz="2800" dirty="0">
                          <a:solidFill>
                            <a:schemeClr val="bg1"/>
                          </a:solidFill>
                        </a:rPr>
                        <a:t>43.71% (73)</a:t>
                      </a:r>
                      <a:endParaRPr lang="en-US" sz="2800" b="0" dirty="0">
                        <a:solidFill>
                          <a:schemeClr val="bg1"/>
                        </a:solidFill>
                      </a:endParaRPr>
                    </a:p>
                  </a:txBody>
                  <a:tcPr marL="121920" marR="121920" marT="60960" marB="60960" anchor="ctr">
                    <a:solidFill>
                      <a:schemeClr val="accent2">
                        <a:lumMod val="75000"/>
                      </a:schemeClr>
                    </a:solidFill>
                  </a:tcPr>
                </a:tc>
                <a:extLst>
                  <a:ext uri="{0D108BD9-81ED-4DB2-BD59-A6C34878D82A}">
                    <a16:rowId xmlns:a16="http://schemas.microsoft.com/office/drawing/2014/main" val="10004"/>
                  </a:ext>
                </a:extLst>
              </a:tr>
              <a:tr h="544339">
                <a:tc>
                  <a:txBody>
                    <a:bodyPr/>
                    <a:lstStyle/>
                    <a:p>
                      <a:pPr marL="0" algn="ctr" defTabSz="914400" rtl="0" eaLnBrk="1" latinLnBrk="0" hangingPunct="1"/>
                      <a:r>
                        <a:rPr lang="en-US" sz="2800" kern="1200" dirty="0">
                          <a:solidFill>
                            <a:schemeClr val="bg1"/>
                          </a:solidFill>
                          <a:latin typeface="+mn-lt"/>
                          <a:ea typeface="+mn-ea"/>
                          <a:cs typeface="+mn-cs"/>
                        </a:rPr>
                        <a:t>37.28% (63)</a:t>
                      </a:r>
                    </a:p>
                  </a:txBody>
                  <a:tcPr marL="121920" marR="121920" marT="60960" marB="60960" anchor="ctr">
                    <a:solidFill>
                      <a:schemeClr val="accent2">
                        <a:lumMod val="75000"/>
                      </a:schemeClr>
                    </a:solidFill>
                  </a:tcPr>
                </a:tc>
                <a:tc>
                  <a:txBody>
                    <a:bodyPr/>
                    <a:lstStyle/>
                    <a:p>
                      <a:pPr algn="ctr"/>
                      <a:r>
                        <a:rPr lang="en-US" sz="2800" dirty="0">
                          <a:solidFill>
                            <a:schemeClr val="bg1"/>
                          </a:solidFill>
                        </a:rPr>
                        <a:t>34.52% (58)</a:t>
                      </a:r>
                      <a:endParaRPr lang="en-US" sz="2800" b="0" dirty="0">
                        <a:solidFill>
                          <a:schemeClr val="bg1"/>
                        </a:solidFill>
                      </a:endParaRPr>
                    </a:p>
                  </a:txBody>
                  <a:tcPr marL="121920" marR="121920" marT="60960" marB="60960" anchor="ctr">
                    <a:solidFill>
                      <a:schemeClr val="accent2">
                        <a:lumMod val="75000"/>
                      </a:schemeClr>
                    </a:solidFill>
                  </a:tcPr>
                </a:tc>
                <a:tc>
                  <a:txBody>
                    <a:bodyPr/>
                    <a:lstStyle/>
                    <a:p>
                      <a:pPr algn="ctr"/>
                      <a:r>
                        <a:rPr lang="en-US" sz="2800" dirty="0">
                          <a:solidFill>
                            <a:schemeClr val="bg1"/>
                          </a:solidFill>
                        </a:rPr>
                        <a:t>49.10% (82)</a:t>
                      </a:r>
                      <a:endParaRPr lang="en-US" sz="2800" b="0" dirty="0">
                        <a:solidFill>
                          <a:schemeClr val="bg1"/>
                        </a:solidFill>
                      </a:endParaRPr>
                    </a:p>
                  </a:txBody>
                  <a:tcPr marL="121920" marR="121920" marT="60960" marB="60960" anchor="ctr">
                    <a:solidFill>
                      <a:schemeClr val="accent2">
                        <a:lumMod val="75000"/>
                      </a:schemeClr>
                    </a:solidFill>
                  </a:tcPr>
                </a:tc>
                <a:extLst>
                  <a:ext uri="{0D108BD9-81ED-4DB2-BD59-A6C34878D82A}">
                    <a16:rowId xmlns:a16="http://schemas.microsoft.com/office/drawing/2014/main" val="10005"/>
                  </a:ext>
                </a:extLst>
              </a:tr>
              <a:tr h="714349">
                <a:tc>
                  <a:txBody>
                    <a:bodyPr/>
                    <a:lstStyle/>
                    <a:p>
                      <a:pPr marL="0" algn="ctr" defTabSz="914400" rtl="0" eaLnBrk="1" latinLnBrk="0" hangingPunct="1"/>
                      <a:r>
                        <a:rPr lang="en-US" sz="2800" kern="1200" dirty="0">
                          <a:solidFill>
                            <a:schemeClr val="bg1"/>
                          </a:solidFill>
                          <a:latin typeface="+mn-lt"/>
                          <a:ea typeface="+mn-ea"/>
                          <a:cs typeface="+mn-cs"/>
                        </a:rPr>
                        <a:t>25.75% (16)</a:t>
                      </a:r>
                    </a:p>
                  </a:txBody>
                  <a:tcPr marL="121920" marR="121920" marT="60960" marB="60960" anchor="ctr">
                    <a:solidFill>
                      <a:schemeClr val="accent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solidFill>
                        </a:rPr>
                        <a:t>35.12% (59)</a:t>
                      </a:r>
                      <a:endParaRPr lang="en-US" sz="2800" b="0" dirty="0">
                        <a:solidFill>
                          <a:schemeClr val="bg1"/>
                        </a:solidFill>
                      </a:endParaRPr>
                    </a:p>
                  </a:txBody>
                  <a:tcPr marL="121920" marR="121920" marT="60960" marB="60960" anchor="ctr">
                    <a:solidFill>
                      <a:schemeClr val="accent2">
                        <a:lumMod val="75000"/>
                      </a:schemeClr>
                    </a:solidFill>
                  </a:tcPr>
                </a:tc>
                <a:tc>
                  <a:txBody>
                    <a:bodyPr/>
                    <a:lstStyle/>
                    <a:p>
                      <a:pPr algn="ctr"/>
                      <a:endParaRPr lang="en-US" sz="2800" b="0" dirty="0">
                        <a:solidFill>
                          <a:schemeClr val="bg1"/>
                        </a:solidFill>
                      </a:endParaRPr>
                    </a:p>
                  </a:txBody>
                  <a:tcPr marL="121920" marR="121920" marT="60960" marB="60960" anchor="ctr">
                    <a:solidFill>
                      <a:schemeClr val="accent2">
                        <a:lumMod val="75000"/>
                      </a:schemeClr>
                    </a:solidFill>
                  </a:tcPr>
                </a:tc>
                <a:extLst>
                  <a:ext uri="{0D108BD9-81ED-4DB2-BD59-A6C34878D82A}">
                    <a16:rowId xmlns:a16="http://schemas.microsoft.com/office/drawing/2014/main" val="2950733111"/>
                  </a:ext>
                </a:extLst>
              </a:tr>
              <a:tr h="5952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0" kern="1200" dirty="0">
                          <a:solidFill>
                            <a:srgbClr val="FF0000"/>
                          </a:solidFill>
                          <a:highlight>
                            <a:srgbClr val="FFFF00"/>
                          </a:highlight>
                          <a:latin typeface="+mn-lt"/>
                          <a:ea typeface="+mn-ea"/>
                          <a:cs typeface="+mn-cs"/>
                        </a:rPr>
                        <a:t>29.1783%</a:t>
                      </a:r>
                    </a:p>
                  </a:txBody>
                  <a:tcPr marL="121920" marR="121920" marT="60960" marB="60960" anchor="ctr">
                    <a:solidFill>
                      <a:schemeClr val="accent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0" kern="1200" dirty="0">
                          <a:solidFill>
                            <a:srgbClr val="FF0000"/>
                          </a:solidFill>
                          <a:highlight>
                            <a:srgbClr val="FFFF00"/>
                          </a:highlight>
                          <a:latin typeface="+mn-lt"/>
                          <a:ea typeface="+mn-ea"/>
                          <a:cs typeface="+mn-cs"/>
                        </a:rPr>
                        <a:t>37.785%</a:t>
                      </a:r>
                    </a:p>
                  </a:txBody>
                  <a:tcPr marL="121920" marR="121920" marT="60960" marB="60960" anchor="ctr">
                    <a:solidFill>
                      <a:schemeClr val="accent2">
                        <a:lumMod val="75000"/>
                      </a:schemeClr>
                    </a:solidFill>
                  </a:tcPr>
                </a:tc>
                <a:tc>
                  <a:txBody>
                    <a:bodyPr/>
                    <a:lstStyle/>
                    <a:p>
                      <a:pPr algn="ctr"/>
                      <a:r>
                        <a:rPr lang="en-US" sz="3200" b="0" dirty="0">
                          <a:solidFill>
                            <a:srgbClr val="FF0000"/>
                          </a:solidFill>
                          <a:highlight>
                            <a:srgbClr val="FFFF00"/>
                          </a:highlight>
                        </a:rPr>
                        <a:t>44.514%</a:t>
                      </a:r>
                    </a:p>
                  </a:txBody>
                  <a:tcPr marL="121920" marR="121920" marT="60960" marB="60960" anchor="ctr">
                    <a:solidFill>
                      <a:schemeClr val="accent2">
                        <a:lumMod val="75000"/>
                      </a:schemeClr>
                    </a:solidFill>
                  </a:tcPr>
                </a:tc>
                <a:extLst>
                  <a:ext uri="{0D108BD9-81ED-4DB2-BD59-A6C34878D82A}">
                    <a16:rowId xmlns:a16="http://schemas.microsoft.com/office/drawing/2014/main" val="4045307730"/>
                  </a:ext>
                </a:extLst>
              </a:tr>
            </a:tbl>
          </a:graphicData>
        </a:graphic>
      </p:graphicFrame>
    </p:spTree>
    <p:extLst>
      <p:ext uri="{BB962C8B-B14F-4D97-AF65-F5344CB8AC3E}">
        <p14:creationId xmlns:p14="http://schemas.microsoft.com/office/powerpoint/2010/main" val="2978151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B854E-A313-4838-B781-DE729F65E45D}"/>
              </a:ext>
            </a:extLst>
          </p:cNvPr>
          <p:cNvSpPr>
            <a:spLocks noGrp="1"/>
          </p:cNvSpPr>
          <p:nvPr>
            <p:ph type="title"/>
          </p:nvPr>
        </p:nvSpPr>
        <p:spPr/>
        <p:txBody>
          <a:bodyPr>
            <a:normAutofit/>
          </a:bodyPr>
          <a:lstStyle/>
          <a:p>
            <a:r>
              <a:rPr lang="en-US" dirty="0"/>
              <a:t>Q7</a:t>
            </a:r>
            <a:r>
              <a:rPr lang="en-GB" dirty="0"/>
              <a:t>: My main reason for going is?</a:t>
            </a:r>
            <a:endParaRPr lang="en-US" dirty="0"/>
          </a:p>
        </p:txBody>
      </p:sp>
      <p:graphicFrame>
        <p:nvGraphicFramePr>
          <p:cNvPr id="4" name="Chart Placeholder">
            <a:extLst>
              <a:ext uri="{FF2B5EF4-FFF2-40B4-BE49-F238E27FC236}">
                <a16:creationId xmlns:a16="http://schemas.microsoft.com/office/drawing/2014/main" id="{6D41B9E6-8E51-4784-971E-97DA3333171F}"/>
              </a:ext>
            </a:extLst>
          </p:cNvPr>
          <p:cNvGraphicFramePr>
            <a:graphicFrameLocks noGrp="1"/>
          </p:cNvGraphicFramePr>
          <p:nvPr>
            <p:ph idx="1"/>
            <p:extLst>
              <p:ext uri="{D42A27DB-BD31-4B8C-83A1-F6EECF244321}">
                <p14:modId xmlns:p14="http://schemas.microsoft.com/office/powerpoint/2010/main" val="1220986329"/>
              </p:ext>
            </p:extLst>
          </p:nvPr>
        </p:nvGraphicFramePr>
        <p:xfrm>
          <a:off x="1096963" y="2108200"/>
          <a:ext cx="10058400" cy="37607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61721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7" dur="500" fill="hold"/>
                                        <p:tgtEl>
                                          <p:spTgt spid="4">
                                            <p:graphicEl>
                                              <a:chart seriesIdx="-3" categoryIdx="-3" bldStep="gridLegend"/>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graphicEl>
                                              <a:chart seriesIdx="-3" categoryIdx="-3" bldStep="gridLegend"/>
                                            </p:graphic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500"/>
                                  </p:stCondLst>
                                  <p:childTnLst>
                                    <p:set>
                                      <p:cBhvr>
                                        <p:cTn id="11" dur="1" fill="hold">
                                          <p:stCondLst>
                                            <p:cond delay="0"/>
                                          </p:stCondLst>
                                        </p:cTn>
                                        <p:tgtEl>
                                          <p:spTgt spid="4">
                                            <p:graphicEl>
                                              <a:chart seriesIdx="0" categoryIdx="0" bldStep="ptInCategory"/>
                                            </p:graphicEl>
                                          </p:spTgt>
                                        </p:tgtEl>
                                        <p:attrNameLst>
                                          <p:attrName>style.visibility</p:attrName>
                                        </p:attrNameLst>
                                      </p:cBhvr>
                                      <p:to>
                                        <p:strVal val="visible"/>
                                      </p:to>
                                    </p:set>
                                    <p:anim calcmode="lin" valueType="num">
                                      <p:cBhvr additive="base">
                                        <p:cTn id="12" dur="500" fill="hold"/>
                                        <p:tgtEl>
                                          <p:spTgt spid="4">
                                            <p:graphicEl>
                                              <a:chart seriesIdx="0" categoryIdx="0" bldStep="ptInCategory"/>
                                            </p:graphic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
                                            <p:graphicEl>
                                              <a:chart seriesIdx="0" categoryIdx="0" bldStep="ptInCategory"/>
                                            </p:graphicEl>
                                          </p:spTgt>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500"/>
                                  </p:stCondLst>
                                  <p:childTnLst>
                                    <p:set>
                                      <p:cBhvr>
                                        <p:cTn id="16" dur="1" fill="hold">
                                          <p:stCondLst>
                                            <p:cond delay="0"/>
                                          </p:stCondLst>
                                        </p:cTn>
                                        <p:tgtEl>
                                          <p:spTgt spid="4">
                                            <p:graphicEl>
                                              <a:chart seriesIdx="0" categoryIdx="1" bldStep="ptInCategory"/>
                                            </p:graphicEl>
                                          </p:spTgt>
                                        </p:tgtEl>
                                        <p:attrNameLst>
                                          <p:attrName>style.visibility</p:attrName>
                                        </p:attrNameLst>
                                      </p:cBhvr>
                                      <p:to>
                                        <p:strVal val="visible"/>
                                      </p:to>
                                    </p:set>
                                    <p:anim calcmode="lin" valueType="num">
                                      <p:cBhvr additive="base">
                                        <p:cTn id="17" dur="500" fill="hold"/>
                                        <p:tgtEl>
                                          <p:spTgt spid="4">
                                            <p:graphicEl>
                                              <a:chart seriesIdx="0" categoryIdx="1" bldStep="ptInCategory"/>
                                            </p:graphic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
                                            <p:graphicEl>
                                              <a:chart seriesIdx="0" categoryIdx="1" bldStep="ptInCategory"/>
                                            </p:graphicEl>
                                          </p:spTgt>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8" fill="hold" grpId="0" nodeType="afterEffect">
                                  <p:stCondLst>
                                    <p:cond delay="500"/>
                                  </p:stCondLst>
                                  <p:childTnLst>
                                    <p:set>
                                      <p:cBhvr>
                                        <p:cTn id="21" dur="1" fill="hold">
                                          <p:stCondLst>
                                            <p:cond delay="0"/>
                                          </p:stCondLst>
                                        </p:cTn>
                                        <p:tgtEl>
                                          <p:spTgt spid="4">
                                            <p:graphicEl>
                                              <a:chart seriesIdx="0" categoryIdx="2" bldStep="ptInCategory"/>
                                            </p:graphicEl>
                                          </p:spTgt>
                                        </p:tgtEl>
                                        <p:attrNameLst>
                                          <p:attrName>style.visibility</p:attrName>
                                        </p:attrNameLst>
                                      </p:cBhvr>
                                      <p:to>
                                        <p:strVal val="visible"/>
                                      </p:to>
                                    </p:set>
                                    <p:anim calcmode="lin" valueType="num">
                                      <p:cBhvr additive="base">
                                        <p:cTn id="22" dur="500" fill="hold"/>
                                        <p:tgtEl>
                                          <p:spTgt spid="4">
                                            <p:graphicEl>
                                              <a:chart seriesIdx="0" categoryIdx="2" bldStep="ptInCategory"/>
                                            </p:graphic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4">
                                            <p:graphicEl>
                                              <a:chart seriesIdx="0" categoryIdx="2" bldStep="ptInCategory"/>
                                            </p:graphicEl>
                                          </p:spTgt>
                                        </p:tgtEl>
                                        <p:attrNameLst>
                                          <p:attrName>ppt_y</p:attrName>
                                        </p:attrNameLst>
                                      </p:cBhvr>
                                      <p:tavLst>
                                        <p:tav tm="0">
                                          <p:val>
                                            <p:strVal val="#ppt_y"/>
                                          </p:val>
                                        </p:tav>
                                        <p:tav tm="100000">
                                          <p:val>
                                            <p:strVal val="#ppt_y"/>
                                          </p:val>
                                        </p:tav>
                                      </p:tavLst>
                                    </p:anim>
                                  </p:childTnLst>
                                </p:cTn>
                              </p:par>
                            </p:childTnLst>
                          </p:cTn>
                        </p:par>
                        <p:par>
                          <p:cTn id="24" fill="hold">
                            <p:stCondLst>
                              <p:cond delay="3500"/>
                            </p:stCondLst>
                            <p:childTnLst>
                              <p:par>
                                <p:cTn id="25" presetID="2" presetClass="entr" presetSubtype="8" fill="hold" grpId="0" nodeType="afterEffect">
                                  <p:stCondLst>
                                    <p:cond delay="500"/>
                                  </p:stCondLst>
                                  <p:childTnLst>
                                    <p:set>
                                      <p:cBhvr>
                                        <p:cTn id="26" dur="1" fill="hold">
                                          <p:stCondLst>
                                            <p:cond delay="0"/>
                                          </p:stCondLst>
                                        </p:cTn>
                                        <p:tgtEl>
                                          <p:spTgt spid="4">
                                            <p:graphicEl>
                                              <a:chart seriesIdx="0" categoryIdx="3" bldStep="ptInCategory"/>
                                            </p:graphicEl>
                                          </p:spTgt>
                                        </p:tgtEl>
                                        <p:attrNameLst>
                                          <p:attrName>style.visibility</p:attrName>
                                        </p:attrNameLst>
                                      </p:cBhvr>
                                      <p:to>
                                        <p:strVal val="visible"/>
                                      </p:to>
                                    </p:set>
                                    <p:anim calcmode="lin" valueType="num">
                                      <p:cBhvr additive="base">
                                        <p:cTn id="27" dur="500" fill="hold"/>
                                        <p:tgtEl>
                                          <p:spTgt spid="4">
                                            <p:graphicEl>
                                              <a:chart seriesIdx="0" categoryIdx="3" bldStep="ptInCategory"/>
                                            </p:graphic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graphicEl>
                                              <a:chart seriesIdx="0" categoryIdx="3" bldStep="ptInCategory"/>
                                            </p:graphicEl>
                                          </p:spTgt>
                                        </p:tgtEl>
                                        <p:attrNameLst>
                                          <p:attrName>ppt_y</p:attrName>
                                        </p:attrNameLst>
                                      </p:cBhvr>
                                      <p:tavLst>
                                        <p:tav tm="0">
                                          <p:val>
                                            <p:strVal val="#ppt_y"/>
                                          </p:val>
                                        </p:tav>
                                        <p:tav tm="100000">
                                          <p:val>
                                            <p:strVal val="#ppt_y"/>
                                          </p:val>
                                        </p:tav>
                                      </p:tavLst>
                                    </p:anim>
                                  </p:childTnLst>
                                </p:cTn>
                              </p:par>
                            </p:childTnLst>
                          </p:cTn>
                        </p:par>
                        <p:par>
                          <p:cTn id="29" fill="hold">
                            <p:stCondLst>
                              <p:cond delay="4500"/>
                            </p:stCondLst>
                            <p:childTnLst>
                              <p:par>
                                <p:cTn id="30" presetID="2" presetClass="entr" presetSubtype="8" fill="hold" grpId="0" nodeType="afterEffect">
                                  <p:stCondLst>
                                    <p:cond delay="500"/>
                                  </p:stCondLst>
                                  <p:childTnLst>
                                    <p:set>
                                      <p:cBhvr>
                                        <p:cTn id="31" dur="1" fill="hold">
                                          <p:stCondLst>
                                            <p:cond delay="0"/>
                                          </p:stCondLst>
                                        </p:cTn>
                                        <p:tgtEl>
                                          <p:spTgt spid="4">
                                            <p:graphicEl>
                                              <a:chart seriesIdx="0" categoryIdx="4" bldStep="ptInCategory"/>
                                            </p:graphicEl>
                                          </p:spTgt>
                                        </p:tgtEl>
                                        <p:attrNameLst>
                                          <p:attrName>style.visibility</p:attrName>
                                        </p:attrNameLst>
                                      </p:cBhvr>
                                      <p:to>
                                        <p:strVal val="visible"/>
                                      </p:to>
                                    </p:set>
                                    <p:anim calcmode="lin" valueType="num">
                                      <p:cBhvr additive="base">
                                        <p:cTn id="32" dur="500" fill="hold"/>
                                        <p:tgtEl>
                                          <p:spTgt spid="4">
                                            <p:graphicEl>
                                              <a:chart seriesIdx="0" categoryIdx="4" bldStep="ptInCategory"/>
                                            </p:graphic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4">
                                            <p:graphicEl>
                                              <a:chart seriesIdx="0" categoryIdx="4" bldStep="ptInCategory"/>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categoryEl"/>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idx="4294967295"/>
          </p:nvPr>
        </p:nvSpPr>
        <p:spPr>
          <a:xfrm>
            <a:off x="697832" y="667707"/>
            <a:ext cx="10972800" cy="731838"/>
          </a:xfrm>
        </p:spPr>
        <p:txBody>
          <a:bodyPr>
            <a:normAutofit fontScale="90000"/>
          </a:bodyPr>
          <a:lstStyle/>
          <a:p>
            <a:r>
              <a:rPr lang="en-GB" dirty="0"/>
              <a:t>Q8: What is/are the reason(s)that you do not attend more events</a:t>
            </a:r>
            <a:endParaRPr dirty="0"/>
          </a:p>
        </p:txBody>
      </p:sp>
      <p:sp>
        <p:nvSpPr>
          <p:cNvPr id="3" name="Title"/>
          <p:cNvSpPr>
            <a:spLocks noGrp="1"/>
          </p:cNvSpPr>
          <p:nvPr>
            <p:ph type="body" sz="quarter" idx="4294967295"/>
          </p:nvPr>
        </p:nvSpPr>
        <p:spPr>
          <a:xfrm>
            <a:off x="9864726" y="866274"/>
            <a:ext cx="1805906" cy="392614"/>
          </a:xfrm>
        </p:spPr>
        <p:txBody>
          <a:bodyPr>
            <a:normAutofit fontScale="55000" lnSpcReduction="20000"/>
          </a:bodyPr>
          <a:lstStyle/>
          <a:p>
            <a:r>
              <a:rPr lang="en-GB" sz="3400" dirty="0"/>
              <a:t>Answered: 173</a:t>
            </a:r>
          </a:p>
          <a:p>
            <a:endParaRPr dirty="0"/>
          </a:p>
        </p:txBody>
      </p:sp>
      <p:graphicFrame>
        <p:nvGraphicFramePr>
          <p:cNvPr id="4" name="Chart Placeholder"/>
          <p:cNvGraphicFramePr>
            <a:graphicFrameLocks noGrp="1"/>
          </p:cNvGraphicFramePr>
          <p:nvPr>
            <p:extLst>
              <p:ext uri="{D42A27DB-BD31-4B8C-83A1-F6EECF244321}">
                <p14:modId xmlns:p14="http://schemas.microsoft.com/office/powerpoint/2010/main" val="1127696682"/>
              </p:ext>
            </p:extLst>
          </p:nvPr>
        </p:nvGraphicFramePr>
        <p:xfrm>
          <a:off x="1075416" y="1399545"/>
          <a:ext cx="9331569" cy="4758684"/>
        </p:xfrm>
        <a:graphic>
          <a:graphicData uri="http://schemas.openxmlformats.org/drawingml/2006/chart">
            <c:chart xmlns:c="http://schemas.openxmlformats.org/drawingml/2006/chart" xmlns:r="http://schemas.openxmlformats.org/officeDocument/2006/relationships" r:id="rId2"/>
          </a:graphicData>
        </a:graphic>
      </p:graphicFrame>
      <p:sp>
        <p:nvSpPr>
          <p:cNvPr id="5" name="Right Brace 4">
            <a:extLst>
              <a:ext uri="{FF2B5EF4-FFF2-40B4-BE49-F238E27FC236}">
                <a16:creationId xmlns:a16="http://schemas.microsoft.com/office/drawing/2014/main" id="{9A519CE7-622B-C04C-13F3-CF25FE0EF812}"/>
              </a:ext>
            </a:extLst>
          </p:cNvPr>
          <p:cNvSpPr/>
          <p:nvPr/>
        </p:nvSpPr>
        <p:spPr>
          <a:xfrm>
            <a:off x="7474226" y="4035287"/>
            <a:ext cx="755374" cy="18288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C499A25C-B60D-85F1-327F-3018A6442F8D}"/>
              </a:ext>
            </a:extLst>
          </p:cNvPr>
          <p:cNvSpPr txBox="1"/>
          <p:nvPr/>
        </p:nvSpPr>
        <p:spPr>
          <a:xfrm>
            <a:off x="8835887" y="4688077"/>
            <a:ext cx="1252330" cy="523220"/>
          </a:xfrm>
          <a:prstGeom prst="rect">
            <a:avLst/>
          </a:prstGeom>
          <a:noFill/>
        </p:spPr>
        <p:txBody>
          <a:bodyPr wrap="square" rtlCol="0">
            <a:spAutoFit/>
          </a:bodyPr>
          <a:lstStyle/>
          <a:p>
            <a:r>
              <a:rPr lang="en-US" sz="2800" b="1" dirty="0">
                <a:solidFill>
                  <a:srgbClr val="FF0000"/>
                </a:solidFill>
              </a:rPr>
              <a:t>53.5%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7" dur="500" fill="hold"/>
                                        <p:tgtEl>
                                          <p:spTgt spid="4">
                                            <p:graphicEl>
                                              <a:chart seriesIdx="-3" categoryIdx="-3" bldStep="gridLegend"/>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graphicEl>
                                              <a:chart seriesIdx="-3" categoryIdx="-3" bldStep="gridLegend"/>
                                            </p:graphic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500"/>
                                  </p:stCondLst>
                                  <p:childTnLst>
                                    <p:set>
                                      <p:cBhvr>
                                        <p:cTn id="11" dur="1" fill="hold">
                                          <p:stCondLst>
                                            <p:cond delay="0"/>
                                          </p:stCondLst>
                                        </p:cTn>
                                        <p:tgtEl>
                                          <p:spTgt spid="4">
                                            <p:graphicEl>
                                              <a:chart seriesIdx="0" categoryIdx="0" bldStep="ptInCategory"/>
                                            </p:graphicEl>
                                          </p:spTgt>
                                        </p:tgtEl>
                                        <p:attrNameLst>
                                          <p:attrName>style.visibility</p:attrName>
                                        </p:attrNameLst>
                                      </p:cBhvr>
                                      <p:to>
                                        <p:strVal val="visible"/>
                                      </p:to>
                                    </p:set>
                                    <p:anim calcmode="lin" valueType="num">
                                      <p:cBhvr additive="base">
                                        <p:cTn id="12" dur="500" fill="hold"/>
                                        <p:tgtEl>
                                          <p:spTgt spid="4">
                                            <p:graphicEl>
                                              <a:chart seriesIdx="0" categoryIdx="0" bldStep="ptInCategory"/>
                                            </p:graphic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
                                            <p:graphicEl>
                                              <a:chart seriesIdx="0" categoryIdx="0" bldStep="ptInCategory"/>
                                            </p:graphicEl>
                                          </p:spTgt>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500"/>
                                  </p:stCondLst>
                                  <p:childTnLst>
                                    <p:set>
                                      <p:cBhvr>
                                        <p:cTn id="16" dur="1" fill="hold">
                                          <p:stCondLst>
                                            <p:cond delay="0"/>
                                          </p:stCondLst>
                                        </p:cTn>
                                        <p:tgtEl>
                                          <p:spTgt spid="4">
                                            <p:graphicEl>
                                              <a:chart seriesIdx="0" categoryIdx="1" bldStep="ptInCategory"/>
                                            </p:graphicEl>
                                          </p:spTgt>
                                        </p:tgtEl>
                                        <p:attrNameLst>
                                          <p:attrName>style.visibility</p:attrName>
                                        </p:attrNameLst>
                                      </p:cBhvr>
                                      <p:to>
                                        <p:strVal val="visible"/>
                                      </p:to>
                                    </p:set>
                                    <p:anim calcmode="lin" valueType="num">
                                      <p:cBhvr additive="base">
                                        <p:cTn id="17" dur="500" fill="hold"/>
                                        <p:tgtEl>
                                          <p:spTgt spid="4">
                                            <p:graphicEl>
                                              <a:chart seriesIdx="0" categoryIdx="1" bldStep="ptInCategory"/>
                                            </p:graphic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
                                            <p:graphicEl>
                                              <a:chart seriesIdx="0" categoryIdx="1" bldStep="ptInCategory"/>
                                            </p:graphicEl>
                                          </p:spTgt>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8" fill="hold" grpId="0" nodeType="afterEffect">
                                  <p:stCondLst>
                                    <p:cond delay="500"/>
                                  </p:stCondLst>
                                  <p:childTnLst>
                                    <p:set>
                                      <p:cBhvr>
                                        <p:cTn id="21" dur="1" fill="hold">
                                          <p:stCondLst>
                                            <p:cond delay="0"/>
                                          </p:stCondLst>
                                        </p:cTn>
                                        <p:tgtEl>
                                          <p:spTgt spid="4">
                                            <p:graphicEl>
                                              <a:chart seriesIdx="0" categoryIdx="2" bldStep="ptInCategory"/>
                                            </p:graphicEl>
                                          </p:spTgt>
                                        </p:tgtEl>
                                        <p:attrNameLst>
                                          <p:attrName>style.visibility</p:attrName>
                                        </p:attrNameLst>
                                      </p:cBhvr>
                                      <p:to>
                                        <p:strVal val="visible"/>
                                      </p:to>
                                    </p:set>
                                    <p:anim calcmode="lin" valueType="num">
                                      <p:cBhvr additive="base">
                                        <p:cTn id="22" dur="500" fill="hold"/>
                                        <p:tgtEl>
                                          <p:spTgt spid="4">
                                            <p:graphicEl>
                                              <a:chart seriesIdx="0" categoryIdx="2" bldStep="ptInCategory"/>
                                            </p:graphic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4">
                                            <p:graphicEl>
                                              <a:chart seriesIdx="0" categoryIdx="2" bldStep="ptInCategory"/>
                                            </p:graphicEl>
                                          </p:spTgt>
                                        </p:tgtEl>
                                        <p:attrNameLst>
                                          <p:attrName>ppt_y</p:attrName>
                                        </p:attrNameLst>
                                      </p:cBhvr>
                                      <p:tavLst>
                                        <p:tav tm="0">
                                          <p:val>
                                            <p:strVal val="#ppt_y"/>
                                          </p:val>
                                        </p:tav>
                                        <p:tav tm="100000">
                                          <p:val>
                                            <p:strVal val="#ppt_y"/>
                                          </p:val>
                                        </p:tav>
                                      </p:tavLst>
                                    </p:anim>
                                  </p:childTnLst>
                                </p:cTn>
                              </p:par>
                            </p:childTnLst>
                          </p:cTn>
                        </p:par>
                        <p:par>
                          <p:cTn id="24" fill="hold">
                            <p:stCondLst>
                              <p:cond delay="3500"/>
                            </p:stCondLst>
                            <p:childTnLst>
                              <p:par>
                                <p:cTn id="25" presetID="2" presetClass="entr" presetSubtype="8" fill="hold" grpId="0" nodeType="afterEffect">
                                  <p:stCondLst>
                                    <p:cond delay="500"/>
                                  </p:stCondLst>
                                  <p:childTnLst>
                                    <p:set>
                                      <p:cBhvr>
                                        <p:cTn id="26" dur="1" fill="hold">
                                          <p:stCondLst>
                                            <p:cond delay="0"/>
                                          </p:stCondLst>
                                        </p:cTn>
                                        <p:tgtEl>
                                          <p:spTgt spid="4">
                                            <p:graphicEl>
                                              <a:chart seriesIdx="0" categoryIdx="3" bldStep="ptInCategory"/>
                                            </p:graphicEl>
                                          </p:spTgt>
                                        </p:tgtEl>
                                        <p:attrNameLst>
                                          <p:attrName>style.visibility</p:attrName>
                                        </p:attrNameLst>
                                      </p:cBhvr>
                                      <p:to>
                                        <p:strVal val="visible"/>
                                      </p:to>
                                    </p:set>
                                    <p:anim calcmode="lin" valueType="num">
                                      <p:cBhvr additive="base">
                                        <p:cTn id="27" dur="500" fill="hold"/>
                                        <p:tgtEl>
                                          <p:spTgt spid="4">
                                            <p:graphicEl>
                                              <a:chart seriesIdx="0" categoryIdx="3" bldStep="ptInCategory"/>
                                            </p:graphic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graphicEl>
                                              <a:chart seriesIdx="0" categoryIdx="3" bldStep="ptInCategory"/>
                                            </p:graphicEl>
                                          </p:spTgt>
                                        </p:tgtEl>
                                        <p:attrNameLst>
                                          <p:attrName>ppt_y</p:attrName>
                                        </p:attrNameLst>
                                      </p:cBhvr>
                                      <p:tavLst>
                                        <p:tav tm="0">
                                          <p:val>
                                            <p:strVal val="#ppt_y"/>
                                          </p:val>
                                        </p:tav>
                                        <p:tav tm="100000">
                                          <p:val>
                                            <p:strVal val="#ppt_y"/>
                                          </p:val>
                                        </p:tav>
                                      </p:tavLst>
                                    </p:anim>
                                  </p:childTnLst>
                                </p:cTn>
                              </p:par>
                            </p:childTnLst>
                          </p:cTn>
                        </p:par>
                        <p:par>
                          <p:cTn id="29" fill="hold">
                            <p:stCondLst>
                              <p:cond delay="4500"/>
                            </p:stCondLst>
                            <p:childTnLst>
                              <p:par>
                                <p:cTn id="30" presetID="2" presetClass="entr" presetSubtype="8" fill="hold" grpId="0" nodeType="afterEffect">
                                  <p:stCondLst>
                                    <p:cond delay="500"/>
                                  </p:stCondLst>
                                  <p:childTnLst>
                                    <p:set>
                                      <p:cBhvr>
                                        <p:cTn id="31" dur="1" fill="hold">
                                          <p:stCondLst>
                                            <p:cond delay="0"/>
                                          </p:stCondLst>
                                        </p:cTn>
                                        <p:tgtEl>
                                          <p:spTgt spid="4">
                                            <p:graphicEl>
                                              <a:chart seriesIdx="0" categoryIdx="4" bldStep="ptInCategory"/>
                                            </p:graphicEl>
                                          </p:spTgt>
                                        </p:tgtEl>
                                        <p:attrNameLst>
                                          <p:attrName>style.visibility</p:attrName>
                                        </p:attrNameLst>
                                      </p:cBhvr>
                                      <p:to>
                                        <p:strVal val="visible"/>
                                      </p:to>
                                    </p:set>
                                    <p:anim calcmode="lin" valueType="num">
                                      <p:cBhvr additive="base">
                                        <p:cTn id="32" dur="500" fill="hold"/>
                                        <p:tgtEl>
                                          <p:spTgt spid="4">
                                            <p:graphicEl>
                                              <a:chart seriesIdx="0" categoryIdx="4" bldStep="ptInCategory"/>
                                            </p:graphic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4">
                                            <p:graphicEl>
                                              <a:chart seriesIdx="0" categoryIdx="4" bldStep="ptInCategory"/>
                                            </p:graphicEl>
                                          </p:spTgt>
                                        </p:tgtEl>
                                        <p:attrNameLst>
                                          <p:attrName>ppt_y</p:attrName>
                                        </p:attrNameLst>
                                      </p:cBhvr>
                                      <p:tavLst>
                                        <p:tav tm="0">
                                          <p:val>
                                            <p:strVal val="#ppt_y"/>
                                          </p:val>
                                        </p:tav>
                                        <p:tav tm="100000">
                                          <p:val>
                                            <p:strVal val="#ppt_y"/>
                                          </p:val>
                                        </p:tav>
                                      </p:tavLst>
                                    </p:anim>
                                  </p:childTnLst>
                                </p:cTn>
                              </p:par>
                            </p:childTnLst>
                          </p:cTn>
                        </p:par>
                        <p:par>
                          <p:cTn id="34" fill="hold">
                            <p:stCondLst>
                              <p:cond delay="5500"/>
                            </p:stCondLst>
                            <p:childTnLst>
                              <p:par>
                                <p:cTn id="35" presetID="2" presetClass="entr" presetSubtype="8" fill="hold" grpId="0" nodeType="afterEffect">
                                  <p:stCondLst>
                                    <p:cond delay="500"/>
                                  </p:stCondLst>
                                  <p:childTnLst>
                                    <p:set>
                                      <p:cBhvr>
                                        <p:cTn id="36" dur="1" fill="hold">
                                          <p:stCondLst>
                                            <p:cond delay="0"/>
                                          </p:stCondLst>
                                        </p:cTn>
                                        <p:tgtEl>
                                          <p:spTgt spid="4">
                                            <p:graphicEl>
                                              <a:chart seriesIdx="0" categoryIdx="5" bldStep="ptInCategory"/>
                                            </p:graphicEl>
                                          </p:spTgt>
                                        </p:tgtEl>
                                        <p:attrNameLst>
                                          <p:attrName>style.visibility</p:attrName>
                                        </p:attrNameLst>
                                      </p:cBhvr>
                                      <p:to>
                                        <p:strVal val="visible"/>
                                      </p:to>
                                    </p:set>
                                    <p:anim calcmode="lin" valueType="num">
                                      <p:cBhvr additive="base">
                                        <p:cTn id="37" dur="500" fill="hold"/>
                                        <p:tgtEl>
                                          <p:spTgt spid="4">
                                            <p:graphicEl>
                                              <a:chart seriesIdx="0" categoryIdx="5" bldStep="ptInCategory"/>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graphicEl>
                                              <a:chart seriesIdx="0" categoryIdx="5" bldStep="ptInCategory"/>
                                            </p:graphicEl>
                                          </p:spTgt>
                                        </p:tgtEl>
                                        <p:attrNameLst>
                                          <p:attrName>ppt_y</p:attrName>
                                        </p:attrNameLst>
                                      </p:cBhvr>
                                      <p:tavLst>
                                        <p:tav tm="0">
                                          <p:val>
                                            <p:strVal val="#ppt_y"/>
                                          </p:val>
                                        </p:tav>
                                        <p:tav tm="100000">
                                          <p:val>
                                            <p:strVal val="#ppt_y"/>
                                          </p:val>
                                        </p:tav>
                                      </p:tavLst>
                                    </p:anim>
                                  </p:childTnLst>
                                </p:cTn>
                              </p:par>
                            </p:childTnLst>
                          </p:cTn>
                        </p:par>
                        <p:par>
                          <p:cTn id="39" fill="hold">
                            <p:stCondLst>
                              <p:cond delay="6500"/>
                            </p:stCondLst>
                            <p:childTnLst>
                              <p:par>
                                <p:cTn id="40" presetID="2" presetClass="entr" presetSubtype="8" fill="hold" grpId="0" nodeType="afterEffect">
                                  <p:stCondLst>
                                    <p:cond delay="500"/>
                                  </p:stCondLst>
                                  <p:childTnLst>
                                    <p:set>
                                      <p:cBhvr>
                                        <p:cTn id="41" dur="1" fill="hold">
                                          <p:stCondLst>
                                            <p:cond delay="0"/>
                                          </p:stCondLst>
                                        </p:cTn>
                                        <p:tgtEl>
                                          <p:spTgt spid="4">
                                            <p:graphicEl>
                                              <a:chart seriesIdx="0" categoryIdx="6" bldStep="ptInCategory"/>
                                            </p:graphicEl>
                                          </p:spTgt>
                                        </p:tgtEl>
                                        <p:attrNameLst>
                                          <p:attrName>style.visibility</p:attrName>
                                        </p:attrNameLst>
                                      </p:cBhvr>
                                      <p:to>
                                        <p:strVal val="visible"/>
                                      </p:to>
                                    </p:set>
                                    <p:anim calcmode="lin" valueType="num">
                                      <p:cBhvr additive="base">
                                        <p:cTn id="42" dur="500" fill="hold"/>
                                        <p:tgtEl>
                                          <p:spTgt spid="4">
                                            <p:graphicEl>
                                              <a:chart seriesIdx="0" categoryIdx="6" bldStep="ptInCategory"/>
                                            </p:graphic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4">
                                            <p:graphicEl>
                                              <a:chart seriesIdx="0" categoryIdx="6" bldStep="ptInCategory"/>
                                            </p:graphicEl>
                                          </p:spTgt>
                                        </p:tgtEl>
                                        <p:attrNameLst>
                                          <p:attrName>ppt_y</p:attrName>
                                        </p:attrNameLst>
                                      </p:cBhvr>
                                      <p:tavLst>
                                        <p:tav tm="0">
                                          <p:val>
                                            <p:strVal val="#ppt_y"/>
                                          </p:val>
                                        </p:tav>
                                        <p:tav tm="100000">
                                          <p:val>
                                            <p:strVal val="#ppt_y"/>
                                          </p:val>
                                        </p:tav>
                                      </p:tavLst>
                                    </p:anim>
                                  </p:childTnLst>
                                </p:cTn>
                              </p:par>
                            </p:childTnLst>
                          </p:cTn>
                        </p:par>
                        <p:par>
                          <p:cTn id="44" fill="hold">
                            <p:stCondLst>
                              <p:cond delay="7500"/>
                            </p:stCondLst>
                            <p:childTnLst>
                              <p:par>
                                <p:cTn id="45" presetID="2" presetClass="entr" presetSubtype="8" fill="hold" grpId="0" nodeType="afterEffect">
                                  <p:stCondLst>
                                    <p:cond delay="500"/>
                                  </p:stCondLst>
                                  <p:childTnLst>
                                    <p:set>
                                      <p:cBhvr>
                                        <p:cTn id="46" dur="1" fill="hold">
                                          <p:stCondLst>
                                            <p:cond delay="0"/>
                                          </p:stCondLst>
                                        </p:cTn>
                                        <p:tgtEl>
                                          <p:spTgt spid="4">
                                            <p:graphicEl>
                                              <a:chart seriesIdx="0" categoryIdx="7" bldStep="ptInCategory"/>
                                            </p:graphicEl>
                                          </p:spTgt>
                                        </p:tgtEl>
                                        <p:attrNameLst>
                                          <p:attrName>style.visibility</p:attrName>
                                        </p:attrNameLst>
                                      </p:cBhvr>
                                      <p:to>
                                        <p:strVal val="visible"/>
                                      </p:to>
                                    </p:set>
                                    <p:anim calcmode="lin" valueType="num">
                                      <p:cBhvr additive="base">
                                        <p:cTn id="47" dur="500" fill="hold"/>
                                        <p:tgtEl>
                                          <p:spTgt spid="4">
                                            <p:graphicEl>
                                              <a:chart seriesIdx="0" categoryIdx="7" bldStep="ptInCategory"/>
                                            </p:graphic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4">
                                            <p:graphicEl>
                                              <a:chart seriesIdx="0" categoryIdx="7" bldStep="ptInCategory"/>
                                            </p:graphic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500"/>
                                        <p:tgtEl>
                                          <p:spTgt spid="5"/>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categoryEl"/>
        </p:bldSub>
      </p:bldGraphic>
      <p:bldP spid="5" grpId="0" animBg="1"/>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idx="4294967295"/>
          </p:nvPr>
        </p:nvSpPr>
        <p:spPr>
          <a:xfrm>
            <a:off x="0" y="633413"/>
            <a:ext cx="10972800" cy="731837"/>
          </a:xfrm>
        </p:spPr>
        <p:txBody>
          <a:bodyPr>
            <a:normAutofit fontScale="90000"/>
          </a:bodyPr>
          <a:lstStyle/>
          <a:p>
            <a:r>
              <a:rPr lang="en-GB" dirty="0"/>
              <a:t>Q9: Top two regular activities that you would like to see offered.</a:t>
            </a:r>
            <a:endParaRPr dirty="0"/>
          </a:p>
        </p:txBody>
      </p:sp>
      <p:sp>
        <p:nvSpPr>
          <p:cNvPr id="3" name="Title"/>
          <p:cNvSpPr>
            <a:spLocks noGrp="1"/>
          </p:cNvSpPr>
          <p:nvPr>
            <p:ph type="body" sz="quarter" idx="4294967295"/>
          </p:nvPr>
        </p:nvSpPr>
        <p:spPr>
          <a:xfrm>
            <a:off x="9824397" y="839787"/>
            <a:ext cx="1940426" cy="319087"/>
          </a:xfrm>
        </p:spPr>
        <p:txBody>
          <a:bodyPr>
            <a:normAutofit fontScale="85000" lnSpcReduction="20000"/>
          </a:bodyPr>
          <a:lstStyle/>
          <a:p>
            <a:r>
              <a:rPr lang="en-GB" dirty="0"/>
              <a:t>Answered: 140</a:t>
            </a:r>
            <a:endParaRPr dirty="0"/>
          </a:p>
        </p:txBody>
      </p:sp>
      <p:graphicFrame>
        <p:nvGraphicFramePr>
          <p:cNvPr id="4" name="Chart Placeholder"/>
          <p:cNvGraphicFramePr>
            <a:graphicFrameLocks noGrp="1"/>
          </p:cNvGraphicFramePr>
          <p:nvPr>
            <p:extLst>
              <p:ext uri="{D42A27DB-BD31-4B8C-83A1-F6EECF244321}">
                <p14:modId xmlns:p14="http://schemas.microsoft.com/office/powerpoint/2010/main" val="1966862316"/>
              </p:ext>
            </p:extLst>
          </p:nvPr>
        </p:nvGraphicFramePr>
        <p:xfrm>
          <a:off x="1463041" y="1399545"/>
          <a:ext cx="9331569" cy="475868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7" dur="500" fill="hold"/>
                                        <p:tgtEl>
                                          <p:spTgt spid="4">
                                            <p:graphicEl>
                                              <a:chart seriesIdx="-3" categoryIdx="-3" bldStep="gridLegend"/>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graphicEl>
                                              <a:chart seriesIdx="-3" categoryIdx="-3" bldStep="gridLegend"/>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graphicEl>
                                              <a:chart seriesIdx="0" categoryIdx="-4" bldStep="series"/>
                                            </p:graphicEl>
                                          </p:spTgt>
                                        </p:tgtEl>
                                        <p:attrNameLst>
                                          <p:attrName>style.visibility</p:attrName>
                                        </p:attrNameLst>
                                      </p:cBhvr>
                                      <p:to>
                                        <p:strVal val="visible"/>
                                      </p:to>
                                    </p:set>
                                    <p:anim calcmode="lin" valueType="num">
                                      <p:cBhvr additive="base">
                                        <p:cTn id="13" dur="500" fill="hold"/>
                                        <p:tgtEl>
                                          <p:spTgt spid="4">
                                            <p:graphicEl>
                                              <a:chart seriesIdx="0" categoryIdx="-4" bldStep="series"/>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graphicEl>
                                              <a:chart seriesIdx="0" categoryIdx="-4" bldStep="series"/>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idx="4294967295"/>
          </p:nvPr>
        </p:nvSpPr>
        <p:spPr>
          <a:xfrm>
            <a:off x="96253" y="630237"/>
            <a:ext cx="10972800" cy="731838"/>
          </a:xfrm>
        </p:spPr>
        <p:txBody>
          <a:bodyPr>
            <a:normAutofit fontScale="90000"/>
          </a:bodyPr>
          <a:lstStyle/>
          <a:p>
            <a:r>
              <a:rPr lang="en-GB" dirty="0"/>
              <a:t>Q10: Which are the top two unique programs you would like to see offered.</a:t>
            </a:r>
            <a:endParaRPr dirty="0"/>
          </a:p>
        </p:txBody>
      </p:sp>
      <p:sp>
        <p:nvSpPr>
          <p:cNvPr id="3" name="Title"/>
          <p:cNvSpPr>
            <a:spLocks noGrp="1"/>
          </p:cNvSpPr>
          <p:nvPr>
            <p:ph type="body" sz="quarter" idx="4294967295"/>
          </p:nvPr>
        </p:nvSpPr>
        <p:spPr>
          <a:xfrm>
            <a:off x="10258926" y="836612"/>
            <a:ext cx="1620253" cy="319087"/>
          </a:xfrm>
        </p:spPr>
        <p:txBody>
          <a:bodyPr>
            <a:normAutofit fontScale="85000" lnSpcReduction="20000"/>
          </a:bodyPr>
          <a:lstStyle/>
          <a:p>
            <a:r>
              <a:rPr lang="en-GB" dirty="0"/>
              <a:t>Answered: 140</a:t>
            </a:r>
            <a:endParaRPr dirty="0"/>
          </a:p>
        </p:txBody>
      </p:sp>
      <p:graphicFrame>
        <p:nvGraphicFramePr>
          <p:cNvPr id="4" name="Chart Placeholder"/>
          <p:cNvGraphicFramePr>
            <a:graphicFrameLocks noGrp="1"/>
          </p:cNvGraphicFramePr>
          <p:nvPr>
            <p:extLst>
              <p:ext uri="{D42A27DB-BD31-4B8C-83A1-F6EECF244321}">
                <p14:modId xmlns:p14="http://schemas.microsoft.com/office/powerpoint/2010/main" val="1070136352"/>
              </p:ext>
            </p:extLst>
          </p:nvPr>
        </p:nvGraphicFramePr>
        <p:xfrm>
          <a:off x="1463041" y="1399545"/>
          <a:ext cx="9331569" cy="475868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7" dur="500" fill="hold"/>
                                        <p:tgtEl>
                                          <p:spTgt spid="4">
                                            <p:graphicEl>
                                              <a:chart seriesIdx="-3" categoryIdx="-3" bldStep="gridLegend"/>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graphicEl>
                                              <a:chart seriesIdx="-3" categoryIdx="-3" bldStep="gridLegend"/>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graphicEl>
                                              <a:chart seriesIdx="0" categoryIdx="-4" bldStep="series"/>
                                            </p:graphicEl>
                                          </p:spTgt>
                                        </p:tgtEl>
                                        <p:attrNameLst>
                                          <p:attrName>style.visibility</p:attrName>
                                        </p:attrNameLst>
                                      </p:cBhvr>
                                      <p:to>
                                        <p:strVal val="visible"/>
                                      </p:to>
                                    </p:set>
                                    <p:anim calcmode="lin" valueType="num">
                                      <p:cBhvr additive="base">
                                        <p:cTn id="13" dur="500" fill="hold"/>
                                        <p:tgtEl>
                                          <p:spTgt spid="4">
                                            <p:graphicEl>
                                              <a:chart seriesIdx="0" categoryIdx="-4" bldStep="series"/>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graphicEl>
                                              <a:chart seriesIdx="0" categoryIdx="-4" bldStep="series"/>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idx="4294967295"/>
          </p:nvPr>
        </p:nvSpPr>
        <p:spPr>
          <a:xfrm>
            <a:off x="0" y="547688"/>
            <a:ext cx="10972800" cy="731837"/>
          </a:xfrm>
        </p:spPr>
        <p:txBody>
          <a:bodyPr>
            <a:normAutofit fontScale="90000"/>
          </a:bodyPr>
          <a:lstStyle/>
          <a:p>
            <a:r>
              <a:rPr lang="en-GB" dirty="0"/>
              <a:t>Q11: Which are the top two skills programs you would like to see offered.</a:t>
            </a:r>
            <a:endParaRPr dirty="0"/>
          </a:p>
        </p:txBody>
      </p:sp>
      <p:sp>
        <p:nvSpPr>
          <p:cNvPr id="3" name="Title"/>
          <p:cNvSpPr>
            <a:spLocks noGrp="1"/>
          </p:cNvSpPr>
          <p:nvPr>
            <p:ph type="body" sz="quarter" idx="4294967295"/>
          </p:nvPr>
        </p:nvSpPr>
        <p:spPr>
          <a:xfrm>
            <a:off x="10642600" y="839788"/>
            <a:ext cx="1549400" cy="320675"/>
          </a:xfrm>
        </p:spPr>
        <p:txBody>
          <a:bodyPr>
            <a:normAutofit fontScale="85000" lnSpcReduction="20000"/>
          </a:bodyPr>
          <a:lstStyle/>
          <a:p>
            <a:r>
              <a:rPr lang="en-GB" dirty="0"/>
              <a:t>Answered: 140</a:t>
            </a:r>
            <a:endParaRPr dirty="0"/>
          </a:p>
        </p:txBody>
      </p:sp>
      <p:graphicFrame>
        <p:nvGraphicFramePr>
          <p:cNvPr id="4" name="Chart Placeholder"/>
          <p:cNvGraphicFramePr>
            <a:graphicFrameLocks noGrp="1"/>
          </p:cNvGraphicFramePr>
          <p:nvPr>
            <p:extLst>
              <p:ext uri="{D42A27DB-BD31-4B8C-83A1-F6EECF244321}">
                <p14:modId xmlns:p14="http://schemas.microsoft.com/office/powerpoint/2010/main" val="2889579894"/>
              </p:ext>
            </p:extLst>
          </p:nvPr>
        </p:nvGraphicFramePr>
        <p:xfrm>
          <a:off x="1463041" y="1399545"/>
          <a:ext cx="9331569" cy="475868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7" dur="500" fill="hold"/>
                                        <p:tgtEl>
                                          <p:spTgt spid="4">
                                            <p:graphicEl>
                                              <a:chart seriesIdx="-3" categoryIdx="-3" bldStep="gridLegend"/>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graphicEl>
                                              <a:chart seriesIdx="-3" categoryIdx="-3" bldStep="gridLegend"/>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graphicEl>
                                              <a:chart seriesIdx="0" categoryIdx="-4" bldStep="series"/>
                                            </p:graphicEl>
                                          </p:spTgt>
                                        </p:tgtEl>
                                        <p:attrNameLst>
                                          <p:attrName>style.visibility</p:attrName>
                                        </p:attrNameLst>
                                      </p:cBhvr>
                                      <p:to>
                                        <p:strVal val="visible"/>
                                      </p:to>
                                    </p:set>
                                    <p:anim calcmode="lin" valueType="num">
                                      <p:cBhvr additive="base">
                                        <p:cTn id="13" dur="500" fill="hold"/>
                                        <p:tgtEl>
                                          <p:spTgt spid="4">
                                            <p:graphicEl>
                                              <a:chart seriesIdx="0" categoryIdx="-4" bldStep="series"/>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graphicEl>
                                              <a:chart seriesIdx="0" categoryIdx="-4" bldStep="series"/>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5BAFC-0620-2D0F-10D2-7F40EEDBBA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74799F-7BF9-439E-4187-89D610939DB7}"/>
              </a:ext>
            </a:extLst>
          </p:cNvPr>
          <p:cNvSpPr>
            <a:spLocks noGrp="1"/>
          </p:cNvSpPr>
          <p:nvPr>
            <p:ph type="title" idx="4294967295"/>
          </p:nvPr>
        </p:nvSpPr>
        <p:spPr>
          <a:xfrm>
            <a:off x="321276" y="593124"/>
            <a:ext cx="2152391" cy="5684108"/>
          </a:xfrm>
        </p:spPr>
        <p:txBody>
          <a:bodyPr anchor="ctr">
            <a:normAutofit/>
          </a:bodyPr>
          <a:lstStyle/>
          <a:p>
            <a:pPr algn="ctr"/>
            <a:r>
              <a:rPr lang="en-US" sz="5300" dirty="0">
                <a:solidFill>
                  <a:schemeClr val="accent3"/>
                </a:solidFill>
              </a:rPr>
              <a:t>That’s what THEY said…..</a:t>
            </a:r>
            <a:br>
              <a:rPr lang="en-US" sz="5300" dirty="0">
                <a:solidFill>
                  <a:schemeClr val="accent3"/>
                </a:solidFill>
              </a:rPr>
            </a:br>
            <a:r>
              <a:rPr lang="en-US" sz="2700" dirty="0">
                <a:solidFill>
                  <a:schemeClr val="accent3"/>
                </a:solidFill>
              </a:rPr>
              <a:t>Hearing it straight from today’s you</a:t>
            </a:r>
            <a:r>
              <a:rPr lang="en-US" sz="3200" dirty="0">
                <a:solidFill>
                  <a:schemeClr val="accent3"/>
                </a:solidFill>
              </a:rPr>
              <a:t>th</a:t>
            </a:r>
            <a:endParaRPr lang="en-US" sz="6600" dirty="0">
              <a:solidFill>
                <a:schemeClr val="accent3"/>
              </a:solidFill>
            </a:endParaRPr>
          </a:p>
        </p:txBody>
      </p:sp>
      <p:pic>
        <p:nvPicPr>
          <p:cNvPr id="3" name="Picture 2">
            <a:extLst>
              <a:ext uri="{FF2B5EF4-FFF2-40B4-BE49-F238E27FC236}">
                <a16:creationId xmlns:a16="http://schemas.microsoft.com/office/drawing/2014/main" id="{C9F11466-B003-E2A8-6576-B4F9B999538C}"/>
              </a:ext>
            </a:extLst>
          </p:cNvPr>
          <p:cNvPicPr>
            <a:picLocks noChangeAspect="1"/>
          </p:cNvPicPr>
          <p:nvPr/>
        </p:nvPicPr>
        <p:blipFill>
          <a:blip r:embed="rId2"/>
          <a:stretch>
            <a:fillRect/>
          </a:stretch>
        </p:blipFill>
        <p:spPr>
          <a:xfrm>
            <a:off x="3288360" y="593124"/>
            <a:ext cx="7655353" cy="3512456"/>
          </a:xfrm>
          <a:prstGeom prst="rect">
            <a:avLst/>
          </a:prstGeom>
        </p:spPr>
      </p:pic>
      <p:sp>
        <p:nvSpPr>
          <p:cNvPr id="4" name="TextBox 3">
            <a:extLst>
              <a:ext uri="{FF2B5EF4-FFF2-40B4-BE49-F238E27FC236}">
                <a16:creationId xmlns:a16="http://schemas.microsoft.com/office/drawing/2014/main" id="{D9740B3C-A16C-5C30-DDF6-55D824D165EA}"/>
              </a:ext>
            </a:extLst>
          </p:cNvPr>
          <p:cNvSpPr txBox="1"/>
          <p:nvPr/>
        </p:nvSpPr>
        <p:spPr>
          <a:xfrm>
            <a:off x="3861880" y="3981723"/>
            <a:ext cx="7003915" cy="1569660"/>
          </a:xfrm>
          <a:prstGeom prst="rect">
            <a:avLst/>
          </a:prstGeom>
          <a:noFill/>
        </p:spPr>
        <p:txBody>
          <a:bodyPr wrap="square" rtlCol="0">
            <a:spAutoFit/>
          </a:bodyPr>
          <a:lstStyle/>
          <a:p>
            <a:r>
              <a:rPr lang="en-US" sz="2400" dirty="0"/>
              <a:t>Two surveys were sent to Synod Office – one for the youth and one for the youth leader.  Those surveys were forwarded to congregational youth contacts and asked to respond and forward the youth survey.</a:t>
            </a:r>
          </a:p>
        </p:txBody>
      </p:sp>
    </p:spTree>
    <p:extLst>
      <p:ext uri="{BB962C8B-B14F-4D97-AF65-F5344CB8AC3E}">
        <p14:creationId xmlns:p14="http://schemas.microsoft.com/office/powerpoint/2010/main" val="68810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5559D6-0A86-BCA5-1963-44BE39211A7B}"/>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8B0B72C8-865A-AE28-7F0E-A78E939D5C1F}"/>
              </a:ext>
            </a:extLst>
          </p:cNvPr>
          <p:cNvSpPr>
            <a:spLocks noGrp="1"/>
          </p:cNvSpPr>
          <p:nvPr>
            <p:ph type="title"/>
          </p:nvPr>
        </p:nvSpPr>
        <p:spPr>
          <a:xfrm>
            <a:off x="312136" y="836559"/>
            <a:ext cx="10972800" cy="731617"/>
          </a:xfrm>
        </p:spPr>
        <p:txBody>
          <a:bodyPr>
            <a:normAutofit fontScale="90000"/>
          </a:bodyPr>
          <a:lstStyle/>
          <a:p>
            <a:r>
              <a:rPr lang="en-GB" dirty="0"/>
              <a:t>Q1: How active are you in your faith through your church's youth activities?</a:t>
            </a:r>
            <a:endParaRPr dirty="0"/>
          </a:p>
        </p:txBody>
      </p:sp>
      <p:sp>
        <p:nvSpPr>
          <p:cNvPr id="3" name="Title">
            <a:extLst>
              <a:ext uri="{FF2B5EF4-FFF2-40B4-BE49-F238E27FC236}">
                <a16:creationId xmlns:a16="http://schemas.microsoft.com/office/drawing/2014/main" id="{3EC34E74-D837-42E0-D61B-0480C796282F}"/>
              </a:ext>
            </a:extLst>
          </p:cNvPr>
          <p:cNvSpPr>
            <a:spLocks noGrp="1"/>
          </p:cNvSpPr>
          <p:nvPr>
            <p:ph type="body" sz="quarter" idx="14"/>
          </p:nvPr>
        </p:nvSpPr>
        <p:spPr>
          <a:xfrm>
            <a:off x="9392112" y="1421272"/>
            <a:ext cx="2487751" cy="319617"/>
          </a:xfrm>
        </p:spPr>
        <p:txBody>
          <a:bodyPr>
            <a:noAutofit/>
          </a:bodyPr>
          <a:lstStyle/>
          <a:p>
            <a:r>
              <a:rPr lang="en-GB" sz="2800" dirty="0"/>
              <a:t>Answered: 56</a:t>
            </a:r>
          </a:p>
        </p:txBody>
      </p:sp>
      <p:graphicFrame>
        <p:nvGraphicFramePr>
          <p:cNvPr id="4" name="Chart Placeholder">
            <a:extLst>
              <a:ext uri="{FF2B5EF4-FFF2-40B4-BE49-F238E27FC236}">
                <a16:creationId xmlns:a16="http://schemas.microsoft.com/office/drawing/2014/main" id="{E6FFE23E-00BA-5493-5C5B-C7B3AA4CC327}"/>
              </a:ext>
            </a:extLst>
          </p:cNvPr>
          <p:cNvGraphicFramePr>
            <a:graphicFrameLocks noGrp="1"/>
          </p:cNvGraphicFramePr>
          <p:nvPr>
            <p:extLst>
              <p:ext uri="{D42A27DB-BD31-4B8C-83A1-F6EECF244321}">
                <p14:modId xmlns:p14="http://schemas.microsoft.com/office/powerpoint/2010/main" val="2596712812"/>
              </p:ext>
            </p:extLst>
          </p:nvPr>
        </p:nvGraphicFramePr>
        <p:xfrm>
          <a:off x="312136" y="1943939"/>
          <a:ext cx="7187890" cy="40775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a:extLst>
              <a:ext uri="{FF2B5EF4-FFF2-40B4-BE49-F238E27FC236}">
                <a16:creationId xmlns:a16="http://schemas.microsoft.com/office/drawing/2014/main" id="{9681C265-67D9-821E-3C50-508E39B6B326}"/>
              </a:ext>
            </a:extLst>
          </p:cNvPr>
          <p:cNvGraphicFramePr>
            <a:graphicFrameLocks noGrp="1"/>
          </p:cNvGraphicFramePr>
          <p:nvPr>
            <p:extLst>
              <p:ext uri="{D42A27DB-BD31-4B8C-83A1-F6EECF244321}">
                <p14:modId xmlns:p14="http://schemas.microsoft.com/office/powerpoint/2010/main" val="711490520"/>
              </p:ext>
            </p:extLst>
          </p:nvPr>
        </p:nvGraphicFramePr>
        <p:xfrm>
          <a:off x="7879404" y="1943939"/>
          <a:ext cx="4000459" cy="4216795"/>
        </p:xfrm>
        <a:graphic>
          <a:graphicData uri="http://schemas.openxmlformats.org/drawingml/2006/table">
            <a:tbl>
              <a:tblPr firstRow="1" bandRow="1">
                <a:tableStyleId>{5C22544A-7EE6-4342-B048-85BDC9FD1C3A}</a:tableStyleId>
              </a:tblPr>
              <a:tblGrid>
                <a:gridCol w="1789890">
                  <a:extLst>
                    <a:ext uri="{9D8B030D-6E8A-4147-A177-3AD203B41FA5}">
                      <a16:colId xmlns:a16="http://schemas.microsoft.com/office/drawing/2014/main" val="2681882019"/>
                    </a:ext>
                  </a:extLst>
                </a:gridCol>
                <a:gridCol w="1196502">
                  <a:extLst>
                    <a:ext uri="{9D8B030D-6E8A-4147-A177-3AD203B41FA5}">
                      <a16:colId xmlns:a16="http://schemas.microsoft.com/office/drawing/2014/main" val="161448990"/>
                    </a:ext>
                  </a:extLst>
                </a:gridCol>
                <a:gridCol w="1014067">
                  <a:extLst>
                    <a:ext uri="{9D8B030D-6E8A-4147-A177-3AD203B41FA5}">
                      <a16:colId xmlns:a16="http://schemas.microsoft.com/office/drawing/2014/main" val="2182549638"/>
                    </a:ext>
                  </a:extLst>
                </a:gridCol>
              </a:tblGrid>
              <a:tr h="471503">
                <a:tc>
                  <a:txBody>
                    <a:bodyPr/>
                    <a:lstStyle/>
                    <a:p>
                      <a:r>
                        <a:rPr lang="en-US" dirty="0"/>
                        <a:t>Status</a:t>
                      </a:r>
                    </a:p>
                  </a:txBody>
                  <a:tcPr/>
                </a:tc>
                <a:tc>
                  <a:txBody>
                    <a:bodyPr/>
                    <a:lstStyle/>
                    <a:p>
                      <a:r>
                        <a:rPr lang="en-US" dirty="0"/>
                        <a:t>Number</a:t>
                      </a:r>
                    </a:p>
                  </a:txBody>
                  <a:tcPr/>
                </a:tc>
                <a:tc>
                  <a:txBody>
                    <a:bodyPr/>
                    <a:lstStyle/>
                    <a:p>
                      <a:r>
                        <a:rPr lang="en-US" dirty="0"/>
                        <a:t>Percent</a:t>
                      </a:r>
                    </a:p>
                  </a:txBody>
                  <a:tcPr/>
                </a:tc>
                <a:extLst>
                  <a:ext uri="{0D108BD9-81ED-4DB2-BD59-A6C34878D82A}">
                    <a16:rowId xmlns:a16="http://schemas.microsoft.com/office/drawing/2014/main" val="968652040"/>
                  </a:ext>
                </a:extLst>
              </a:tr>
              <a:tr h="592126">
                <a:tc>
                  <a:txBody>
                    <a:bodyPr/>
                    <a:lstStyle/>
                    <a:p>
                      <a:r>
                        <a:rPr lang="en-US" sz="1800" dirty="0"/>
                        <a:t>Grade/Middle School</a:t>
                      </a:r>
                    </a:p>
                  </a:txBody>
                  <a:tcPr/>
                </a:tc>
                <a:tc>
                  <a:txBody>
                    <a:bodyPr/>
                    <a:lstStyle/>
                    <a:p>
                      <a:pPr algn="ctr"/>
                      <a:r>
                        <a:rPr lang="en-US" dirty="0"/>
                        <a:t>7</a:t>
                      </a:r>
                    </a:p>
                  </a:txBody>
                  <a:tcPr/>
                </a:tc>
                <a:tc>
                  <a:txBody>
                    <a:bodyPr/>
                    <a:lstStyle/>
                    <a:p>
                      <a:r>
                        <a:rPr lang="en-US" dirty="0"/>
                        <a:t>12.5%</a:t>
                      </a:r>
                    </a:p>
                  </a:txBody>
                  <a:tcPr/>
                </a:tc>
                <a:extLst>
                  <a:ext uri="{0D108BD9-81ED-4DB2-BD59-A6C34878D82A}">
                    <a16:rowId xmlns:a16="http://schemas.microsoft.com/office/drawing/2014/main" val="4014182780"/>
                  </a:ext>
                </a:extLst>
              </a:tr>
              <a:tr h="592126">
                <a:tc>
                  <a:txBody>
                    <a:bodyPr/>
                    <a:lstStyle/>
                    <a:p>
                      <a:r>
                        <a:rPr lang="en-US" dirty="0"/>
                        <a:t>Christian HS</a:t>
                      </a:r>
                    </a:p>
                  </a:txBody>
                  <a:tcPr/>
                </a:tc>
                <a:tc>
                  <a:txBody>
                    <a:bodyPr/>
                    <a:lstStyle/>
                    <a:p>
                      <a:pPr algn="ctr"/>
                      <a:r>
                        <a:rPr lang="en-US" dirty="0"/>
                        <a:t>27</a:t>
                      </a:r>
                    </a:p>
                    <a:p>
                      <a:pPr algn="ctr"/>
                      <a:endParaRPr lang="en-US" dirty="0"/>
                    </a:p>
                  </a:txBody>
                  <a:tcPr/>
                </a:tc>
                <a:tc>
                  <a:txBody>
                    <a:bodyPr/>
                    <a:lstStyle/>
                    <a:p>
                      <a:r>
                        <a:rPr lang="en-US" dirty="0"/>
                        <a:t>48.2%</a:t>
                      </a:r>
                    </a:p>
                  </a:txBody>
                  <a:tcPr/>
                </a:tc>
                <a:extLst>
                  <a:ext uri="{0D108BD9-81ED-4DB2-BD59-A6C34878D82A}">
                    <a16:rowId xmlns:a16="http://schemas.microsoft.com/office/drawing/2014/main" val="770999980"/>
                  </a:ext>
                </a:extLst>
              </a:tr>
              <a:tr h="471503">
                <a:tc>
                  <a:txBody>
                    <a:bodyPr/>
                    <a:lstStyle/>
                    <a:p>
                      <a:r>
                        <a:rPr lang="en-US" dirty="0"/>
                        <a:t>Public HS</a:t>
                      </a:r>
                    </a:p>
                  </a:txBody>
                  <a:tcPr/>
                </a:tc>
                <a:tc>
                  <a:txBody>
                    <a:bodyPr/>
                    <a:lstStyle/>
                    <a:p>
                      <a:pPr algn="ctr"/>
                      <a:r>
                        <a:rPr lang="en-US" dirty="0"/>
                        <a:t>7</a:t>
                      </a:r>
                    </a:p>
                  </a:txBody>
                  <a:tcPr/>
                </a:tc>
                <a:tc>
                  <a:txBody>
                    <a:bodyPr/>
                    <a:lstStyle/>
                    <a:p>
                      <a:r>
                        <a:rPr lang="en-US" dirty="0"/>
                        <a:t>12.5%</a:t>
                      </a:r>
                    </a:p>
                  </a:txBody>
                  <a:tcPr/>
                </a:tc>
                <a:extLst>
                  <a:ext uri="{0D108BD9-81ED-4DB2-BD59-A6C34878D82A}">
                    <a16:rowId xmlns:a16="http://schemas.microsoft.com/office/drawing/2014/main" val="3492085145"/>
                  </a:ext>
                </a:extLst>
              </a:tr>
              <a:tr h="471503">
                <a:tc>
                  <a:txBody>
                    <a:bodyPr/>
                    <a:lstStyle/>
                    <a:p>
                      <a:r>
                        <a:rPr lang="en-US" dirty="0"/>
                        <a:t>Working</a:t>
                      </a:r>
                    </a:p>
                  </a:txBody>
                  <a:tcPr/>
                </a:tc>
                <a:tc>
                  <a:txBody>
                    <a:bodyPr/>
                    <a:lstStyle/>
                    <a:p>
                      <a:pPr algn="ctr"/>
                      <a:r>
                        <a:rPr lang="en-US" dirty="0"/>
                        <a:t>2</a:t>
                      </a:r>
                    </a:p>
                  </a:txBody>
                  <a:tcPr/>
                </a:tc>
                <a:tc>
                  <a:txBody>
                    <a:bodyPr/>
                    <a:lstStyle/>
                    <a:p>
                      <a:r>
                        <a:rPr lang="en-US" dirty="0"/>
                        <a:t>03.6%</a:t>
                      </a:r>
                    </a:p>
                  </a:txBody>
                  <a:tcPr/>
                </a:tc>
                <a:extLst>
                  <a:ext uri="{0D108BD9-81ED-4DB2-BD59-A6C34878D82A}">
                    <a16:rowId xmlns:a16="http://schemas.microsoft.com/office/drawing/2014/main" val="3485825685"/>
                  </a:ext>
                </a:extLst>
              </a:tr>
              <a:tr h="535733">
                <a:tc>
                  <a:txBody>
                    <a:bodyPr/>
                    <a:lstStyle/>
                    <a:p>
                      <a:r>
                        <a:rPr lang="en-US" sz="1600" dirty="0"/>
                        <a:t>Post HS – Local Classes</a:t>
                      </a:r>
                    </a:p>
                  </a:txBody>
                  <a:tcPr/>
                </a:tc>
                <a:tc>
                  <a:txBody>
                    <a:bodyPr/>
                    <a:lstStyle/>
                    <a:p>
                      <a:pPr algn="ctr"/>
                      <a:r>
                        <a:rPr lang="en-US" dirty="0"/>
                        <a:t>1</a:t>
                      </a:r>
                    </a:p>
                  </a:txBody>
                  <a:tcPr/>
                </a:tc>
                <a:tc>
                  <a:txBody>
                    <a:bodyPr/>
                    <a:lstStyle/>
                    <a:p>
                      <a:r>
                        <a:rPr lang="en-US" dirty="0"/>
                        <a:t>01.8%</a:t>
                      </a:r>
                    </a:p>
                  </a:txBody>
                  <a:tcPr/>
                </a:tc>
                <a:extLst>
                  <a:ext uri="{0D108BD9-81ED-4DB2-BD59-A6C34878D82A}">
                    <a16:rowId xmlns:a16="http://schemas.microsoft.com/office/drawing/2014/main" val="1107114930"/>
                  </a:ext>
                </a:extLst>
              </a:tr>
              <a:tr h="471503">
                <a:tc>
                  <a:txBody>
                    <a:bodyPr/>
                    <a:lstStyle/>
                    <a:p>
                      <a:r>
                        <a:rPr lang="en-US" dirty="0"/>
                        <a:t>Away at College</a:t>
                      </a:r>
                    </a:p>
                  </a:txBody>
                  <a:tcPr/>
                </a:tc>
                <a:tc>
                  <a:txBody>
                    <a:bodyPr/>
                    <a:lstStyle/>
                    <a:p>
                      <a:pPr algn="ctr"/>
                      <a:r>
                        <a:rPr lang="en-US" dirty="0"/>
                        <a:t>6</a:t>
                      </a:r>
                    </a:p>
                  </a:txBody>
                  <a:tcPr/>
                </a:tc>
                <a:tc>
                  <a:txBody>
                    <a:bodyPr/>
                    <a:lstStyle/>
                    <a:p>
                      <a:r>
                        <a:rPr lang="en-US" dirty="0"/>
                        <a:t>10.7%</a:t>
                      </a:r>
                    </a:p>
                  </a:txBody>
                  <a:tcPr/>
                </a:tc>
                <a:extLst>
                  <a:ext uri="{0D108BD9-81ED-4DB2-BD59-A6C34878D82A}">
                    <a16:rowId xmlns:a16="http://schemas.microsoft.com/office/drawing/2014/main" val="536758566"/>
                  </a:ext>
                </a:extLst>
              </a:tr>
              <a:tr h="471503">
                <a:tc>
                  <a:txBody>
                    <a:bodyPr/>
                    <a:lstStyle/>
                    <a:p>
                      <a:r>
                        <a:rPr lang="en-US" dirty="0"/>
                        <a:t>Other</a:t>
                      </a:r>
                    </a:p>
                  </a:txBody>
                  <a:tcPr/>
                </a:tc>
                <a:tc>
                  <a:txBody>
                    <a:bodyPr/>
                    <a:lstStyle/>
                    <a:p>
                      <a:pPr algn="ctr"/>
                      <a:r>
                        <a:rPr lang="en-US" dirty="0"/>
                        <a:t>6</a:t>
                      </a:r>
                    </a:p>
                  </a:txBody>
                  <a:tcPr/>
                </a:tc>
                <a:tc>
                  <a:txBody>
                    <a:bodyPr/>
                    <a:lstStyle/>
                    <a:p>
                      <a:r>
                        <a:rPr lang="en-US" dirty="0"/>
                        <a:t>10.7%</a:t>
                      </a:r>
                    </a:p>
                  </a:txBody>
                  <a:tcPr/>
                </a:tc>
                <a:extLst>
                  <a:ext uri="{0D108BD9-81ED-4DB2-BD59-A6C34878D82A}">
                    <a16:rowId xmlns:a16="http://schemas.microsoft.com/office/drawing/2014/main" val="653997064"/>
                  </a:ext>
                </a:extLst>
              </a:tr>
            </a:tbl>
          </a:graphicData>
        </a:graphic>
      </p:graphicFrame>
      <p:sp>
        <p:nvSpPr>
          <p:cNvPr id="6" name="Oval 5">
            <a:extLst>
              <a:ext uri="{FF2B5EF4-FFF2-40B4-BE49-F238E27FC236}">
                <a16:creationId xmlns:a16="http://schemas.microsoft.com/office/drawing/2014/main" id="{18B4A28D-06E8-0FD4-B6EF-76A84CFBD80B}"/>
              </a:ext>
            </a:extLst>
          </p:cNvPr>
          <p:cNvSpPr/>
          <p:nvPr/>
        </p:nvSpPr>
        <p:spPr>
          <a:xfrm>
            <a:off x="10847881" y="1421272"/>
            <a:ext cx="1031982" cy="52600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9113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left)">
                                      <p:cBhvr>
                                        <p:cTn id="7" dur="500"/>
                                        <p:tgtEl>
                                          <p:spTgt spid="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left)">
                                      <p:cBhvr>
                                        <p:cTn id="12" dur="500"/>
                                        <p:tgtEl>
                                          <p:spTgt spid="4">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80">
                                          <p:stCondLst>
                                            <p:cond delay="0"/>
                                          </p:stCondLst>
                                        </p:cTn>
                                        <p:tgtEl>
                                          <p:spTgt spid="6"/>
                                        </p:tgtEl>
                                      </p:cBhvr>
                                    </p:animEffect>
                                    <p:anim calcmode="lin" valueType="num">
                                      <p:cBhvr>
                                        <p:cTn id="1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3" dur="26">
                                          <p:stCondLst>
                                            <p:cond delay="650"/>
                                          </p:stCondLst>
                                        </p:cTn>
                                        <p:tgtEl>
                                          <p:spTgt spid="6"/>
                                        </p:tgtEl>
                                      </p:cBhvr>
                                      <p:to x="100000" y="60000"/>
                                    </p:animScale>
                                    <p:animScale>
                                      <p:cBhvr>
                                        <p:cTn id="24" dur="166" decel="50000">
                                          <p:stCondLst>
                                            <p:cond delay="676"/>
                                          </p:stCondLst>
                                        </p:cTn>
                                        <p:tgtEl>
                                          <p:spTgt spid="6"/>
                                        </p:tgtEl>
                                      </p:cBhvr>
                                      <p:to x="100000" y="100000"/>
                                    </p:animScale>
                                    <p:animScale>
                                      <p:cBhvr>
                                        <p:cTn id="25" dur="26">
                                          <p:stCondLst>
                                            <p:cond delay="1312"/>
                                          </p:stCondLst>
                                        </p:cTn>
                                        <p:tgtEl>
                                          <p:spTgt spid="6"/>
                                        </p:tgtEl>
                                      </p:cBhvr>
                                      <p:to x="100000" y="80000"/>
                                    </p:animScale>
                                    <p:animScale>
                                      <p:cBhvr>
                                        <p:cTn id="26" dur="166" decel="50000">
                                          <p:stCondLst>
                                            <p:cond delay="1338"/>
                                          </p:stCondLst>
                                        </p:cTn>
                                        <p:tgtEl>
                                          <p:spTgt spid="6"/>
                                        </p:tgtEl>
                                      </p:cBhvr>
                                      <p:to x="100000" y="100000"/>
                                    </p:animScale>
                                    <p:animScale>
                                      <p:cBhvr>
                                        <p:cTn id="27" dur="26">
                                          <p:stCondLst>
                                            <p:cond delay="1642"/>
                                          </p:stCondLst>
                                        </p:cTn>
                                        <p:tgtEl>
                                          <p:spTgt spid="6"/>
                                        </p:tgtEl>
                                      </p:cBhvr>
                                      <p:to x="100000" y="90000"/>
                                    </p:animScale>
                                    <p:animScale>
                                      <p:cBhvr>
                                        <p:cTn id="28" dur="166" decel="50000">
                                          <p:stCondLst>
                                            <p:cond delay="1668"/>
                                          </p:stCondLst>
                                        </p:cTn>
                                        <p:tgtEl>
                                          <p:spTgt spid="6"/>
                                        </p:tgtEl>
                                      </p:cBhvr>
                                      <p:to x="100000" y="100000"/>
                                    </p:animScale>
                                    <p:animScale>
                                      <p:cBhvr>
                                        <p:cTn id="29" dur="26">
                                          <p:stCondLst>
                                            <p:cond delay="1808"/>
                                          </p:stCondLst>
                                        </p:cTn>
                                        <p:tgtEl>
                                          <p:spTgt spid="6"/>
                                        </p:tgtEl>
                                      </p:cBhvr>
                                      <p:to x="100000" y="95000"/>
                                    </p:animScale>
                                    <p:animScale>
                                      <p:cBhvr>
                                        <p:cTn id="30" dur="166" decel="50000">
                                          <p:stCondLst>
                                            <p:cond delay="1834"/>
                                          </p:stCondLst>
                                        </p:cTn>
                                        <p:tgtEl>
                                          <p:spTgt spid="6"/>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901C6-A369-C200-4E4F-DB759317DFD6}"/>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07B9CE7F-FC7A-8254-4896-A83EF51A2B9A}"/>
              </a:ext>
            </a:extLst>
          </p:cNvPr>
          <p:cNvSpPr>
            <a:spLocks noGrp="1"/>
          </p:cNvSpPr>
          <p:nvPr>
            <p:ph type="title"/>
          </p:nvPr>
        </p:nvSpPr>
        <p:spPr>
          <a:xfrm>
            <a:off x="660887" y="322132"/>
            <a:ext cx="10465427" cy="731617"/>
          </a:xfrm>
        </p:spPr>
        <p:txBody>
          <a:bodyPr>
            <a:normAutofit/>
          </a:bodyPr>
          <a:lstStyle/>
          <a:p>
            <a:r>
              <a:rPr lang="en-GB" sz="2700" dirty="0"/>
              <a:t>“Regular" activities in youth group per congregational survey</a:t>
            </a:r>
            <a:endParaRPr dirty="0"/>
          </a:p>
        </p:txBody>
      </p:sp>
      <p:graphicFrame>
        <p:nvGraphicFramePr>
          <p:cNvPr id="4" name="Table Placeholder">
            <a:extLst>
              <a:ext uri="{FF2B5EF4-FFF2-40B4-BE49-F238E27FC236}">
                <a16:creationId xmlns:a16="http://schemas.microsoft.com/office/drawing/2014/main" id="{CE6E51A4-5830-068A-2899-840201AAEB7B}"/>
              </a:ext>
            </a:extLst>
          </p:cNvPr>
          <p:cNvGraphicFramePr>
            <a:graphicFrameLocks/>
          </p:cNvGraphicFramePr>
          <p:nvPr>
            <p:extLst>
              <p:ext uri="{D42A27DB-BD31-4B8C-83A1-F6EECF244321}">
                <p14:modId xmlns:p14="http://schemas.microsoft.com/office/powerpoint/2010/main" val="4102091319"/>
              </p:ext>
            </p:extLst>
          </p:nvPr>
        </p:nvGraphicFramePr>
        <p:xfrm>
          <a:off x="660888" y="1313289"/>
          <a:ext cx="10465427" cy="4695626"/>
        </p:xfrm>
        <a:graphic>
          <a:graphicData uri="http://schemas.openxmlformats.org/drawingml/2006/table">
            <a:tbl>
              <a:tblPr>
                <a:tableStyleId>{8A107856-5554-42FB-B03E-39F5DBC370BA}</a:tableStyleId>
              </a:tblPr>
              <a:tblGrid>
                <a:gridCol w="1744826">
                  <a:extLst>
                    <a:ext uri="{9D8B030D-6E8A-4147-A177-3AD203B41FA5}">
                      <a16:colId xmlns:a16="http://schemas.microsoft.com/office/drawing/2014/main" val="20000"/>
                    </a:ext>
                  </a:extLst>
                </a:gridCol>
                <a:gridCol w="1245296">
                  <a:extLst>
                    <a:ext uri="{9D8B030D-6E8A-4147-A177-3AD203B41FA5}">
                      <a16:colId xmlns:a16="http://schemas.microsoft.com/office/drawing/2014/main" val="20001"/>
                    </a:ext>
                  </a:extLst>
                </a:gridCol>
                <a:gridCol w="1495061">
                  <a:extLst>
                    <a:ext uri="{9D8B030D-6E8A-4147-A177-3AD203B41FA5}">
                      <a16:colId xmlns:a16="http://schemas.microsoft.com/office/drawing/2014/main" val="20002"/>
                    </a:ext>
                  </a:extLst>
                </a:gridCol>
                <a:gridCol w="1495061">
                  <a:extLst>
                    <a:ext uri="{9D8B030D-6E8A-4147-A177-3AD203B41FA5}">
                      <a16:colId xmlns:a16="http://schemas.microsoft.com/office/drawing/2014/main" val="20003"/>
                    </a:ext>
                  </a:extLst>
                </a:gridCol>
                <a:gridCol w="1700435">
                  <a:extLst>
                    <a:ext uri="{9D8B030D-6E8A-4147-A177-3AD203B41FA5}">
                      <a16:colId xmlns:a16="http://schemas.microsoft.com/office/drawing/2014/main" val="20004"/>
                    </a:ext>
                  </a:extLst>
                </a:gridCol>
                <a:gridCol w="1922106">
                  <a:extLst>
                    <a:ext uri="{9D8B030D-6E8A-4147-A177-3AD203B41FA5}">
                      <a16:colId xmlns:a16="http://schemas.microsoft.com/office/drawing/2014/main" val="20005"/>
                    </a:ext>
                  </a:extLst>
                </a:gridCol>
                <a:gridCol w="862642">
                  <a:extLst>
                    <a:ext uri="{9D8B030D-6E8A-4147-A177-3AD203B41FA5}">
                      <a16:colId xmlns:a16="http://schemas.microsoft.com/office/drawing/2014/main" val="20006"/>
                    </a:ext>
                  </a:extLst>
                </a:gridCol>
              </a:tblGrid>
              <a:tr h="674132">
                <a:tc>
                  <a:txBody>
                    <a:bodyPr/>
                    <a:lstStyle/>
                    <a:p>
                      <a:pPr algn="l"/>
                      <a:endParaRPr lang="en-US" sz="1900" dirty="0"/>
                    </a:p>
                  </a:txBody>
                  <a:tcPr marL="121920" marR="121920" marT="60960" marB="60960"/>
                </a:tc>
                <a:tc>
                  <a:txBody>
                    <a:bodyPr/>
                    <a:lstStyle/>
                    <a:p>
                      <a:pPr algn="r"/>
                      <a:r>
                        <a:rPr lang="en-US" sz="1900" dirty="0"/>
                        <a:t>N.O. - N.I. </a:t>
                      </a:r>
                      <a:endParaRPr lang="en-US" sz="1900" b="0" dirty="0">
                        <a:solidFill>
                          <a:schemeClr val="bg1">
                            <a:lumMod val="50000"/>
                          </a:schemeClr>
                        </a:solidFill>
                      </a:endParaRPr>
                    </a:p>
                  </a:txBody>
                  <a:tcPr marL="121920" marR="121920" marT="60960" marB="60960" anchor="ctr"/>
                </a:tc>
                <a:tc>
                  <a:txBody>
                    <a:bodyPr/>
                    <a:lstStyle/>
                    <a:p>
                      <a:pPr algn="r"/>
                      <a:r>
                        <a:rPr lang="en-US" sz="1900" dirty="0"/>
                        <a:t>N.O. - Int</a:t>
                      </a:r>
                      <a:endParaRPr lang="en-US" sz="1900" b="0" dirty="0">
                        <a:solidFill>
                          <a:schemeClr val="bg1">
                            <a:lumMod val="50000"/>
                          </a:schemeClr>
                        </a:solidFill>
                      </a:endParaRPr>
                    </a:p>
                  </a:txBody>
                  <a:tcPr marL="121920" marR="121920" marT="60960" marB="60960" anchor="ctr"/>
                </a:tc>
                <a:tc>
                  <a:txBody>
                    <a:bodyPr/>
                    <a:lstStyle/>
                    <a:p>
                      <a:pPr algn="r"/>
                      <a:r>
                        <a:rPr lang="en-US" sz="1900" dirty="0"/>
                        <a:t>OFF – N.I.</a:t>
                      </a:r>
                      <a:endParaRPr lang="en-US" sz="1900" b="0" dirty="0">
                        <a:solidFill>
                          <a:schemeClr val="bg1">
                            <a:lumMod val="50000"/>
                          </a:schemeClr>
                        </a:solidFill>
                      </a:endParaRPr>
                    </a:p>
                  </a:txBody>
                  <a:tcPr marL="121920" marR="121920" marT="60960" marB="60960" anchor="ctr"/>
                </a:tc>
                <a:tc>
                  <a:txBody>
                    <a:bodyPr/>
                    <a:lstStyle/>
                    <a:p>
                      <a:pPr algn="r"/>
                      <a:r>
                        <a:rPr lang="en-US" sz="1900" dirty="0"/>
                        <a:t>OFF - ATTEND WHEN CAN</a:t>
                      </a:r>
                      <a:endParaRPr lang="en-US" sz="1900" b="0" dirty="0">
                        <a:solidFill>
                          <a:schemeClr val="bg1">
                            <a:lumMod val="50000"/>
                          </a:schemeClr>
                        </a:solidFill>
                      </a:endParaRPr>
                    </a:p>
                  </a:txBody>
                  <a:tcPr marL="121920" marR="121920" marT="60960" marB="60960" anchor="ctr"/>
                </a:tc>
                <a:tc>
                  <a:txBody>
                    <a:bodyPr/>
                    <a:lstStyle/>
                    <a:p>
                      <a:pPr algn="r"/>
                      <a:r>
                        <a:rPr lang="en-US" sz="1900" dirty="0"/>
                        <a:t>OFF- TRY NEVER TO MISS IT</a:t>
                      </a:r>
                      <a:endParaRPr lang="en-US" sz="1900" b="0" dirty="0">
                        <a:solidFill>
                          <a:schemeClr val="bg1">
                            <a:lumMod val="50000"/>
                          </a:schemeClr>
                        </a:solidFill>
                      </a:endParaRPr>
                    </a:p>
                  </a:txBody>
                  <a:tcPr marL="121920" marR="121920" marT="60960" marB="60960" anchor="ctr"/>
                </a:tc>
                <a:tc>
                  <a:txBody>
                    <a:bodyPr/>
                    <a:lstStyle/>
                    <a:p>
                      <a:pPr algn="r"/>
                      <a:r>
                        <a:rPr lang="en-US" sz="1900" dirty="0"/>
                        <a:t>TOTAL</a:t>
                      </a:r>
                      <a:endParaRPr lang="en-US" sz="1900" b="0" dirty="0">
                        <a:solidFill>
                          <a:schemeClr val="bg1">
                            <a:lumMod val="50000"/>
                          </a:schemeClr>
                        </a:solidFill>
                      </a:endParaRPr>
                    </a:p>
                  </a:txBody>
                  <a:tcPr marL="121920" marR="121920" marT="60960" marB="60960" anchor="ctr"/>
                </a:tc>
                <a:extLst>
                  <a:ext uri="{0D108BD9-81ED-4DB2-BD59-A6C34878D82A}">
                    <a16:rowId xmlns:a16="http://schemas.microsoft.com/office/drawing/2014/main" val="10000"/>
                  </a:ext>
                </a:extLst>
              </a:tr>
              <a:tr h="588601">
                <a:tc>
                  <a:txBody>
                    <a:bodyPr/>
                    <a:lstStyle/>
                    <a:p>
                      <a:pPr algn="l"/>
                      <a:r>
                        <a:rPr lang="en-US" sz="1600" dirty="0"/>
                        <a:t># 1: Bible study- youth issues</a:t>
                      </a:r>
                      <a:endParaRPr lang="en-US" sz="1600" b="0" dirty="0">
                        <a:solidFill>
                          <a:schemeClr val="bg1">
                            <a:lumMod val="50000"/>
                          </a:schemeClr>
                        </a:solidFill>
                      </a:endParaRPr>
                    </a:p>
                  </a:txBody>
                  <a:tcPr marL="121920" marR="121920" marT="60960" marB="60960"/>
                </a:tc>
                <a:tc>
                  <a:txBody>
                    <a:bodyPr/>
                    <a:lstStyle/>
                    <a:p>
                      <a:pPr algn="r"/>
                      <a:r>
                        <a:rPr lang="en-US" sz="1600" dirty="0"/>
                        <a:t>3.12%
1</a:t>
                      </a:r>
                      <a:endParaRPr lang="en-US" sz="1600" b="0" dirty="0">
                        <a:solidFill>
                          <a:schemeClr val="bg1">
                            <a:lumMod val="50000"/>
                          </a:schemeClr>
                        </a:solidFill>
                      </a:endParaRPr>
                    </a:p>
                  </a:txBody>
                  <a:tcPr marL="121920" marR="121920" marT="60960" marB="60960"/>
                </a:tc>
                <a:tc>
                  <a:txBody>
                    <a:bodyPr/>
                    <a:lstStyle/>
                    <a:p>
                      <a:pPr algn="r"/>
                      <a:r>
                        <a:rPr lang="en-US" sz="1600" dirty="0">
                          <a:solidFill>
                            <a:schemeClr val="bg1"/>
                          </a:solidFill>
                        </a:rPr>
                        <a:t>28.12%
9</a:t>
                      </a:r>
                      <a:endParaRPr lang="en-US" sz="1600" b="0" dirty="0">
                        <a:solidFill>
                          <a:schemeClr val="bg1"/>
                        </a:solidFill>
                      </a:endParaRPr>
                    </a:p>
                  </a:txBody>
                  <a:tcPr marL="121920" marR="121920" marT="60960" marB="60960">
                    <a:solidFill>
                      <a:schemeClr val="accent2">
                        <a:lumMod val="75000"/>
                      </a:schemeClr>
                    </a:solidFill>
                  </a:tcPr>
                </a:tc>
                <a:tc>
                  <a:txBody>
                    <a:bodyPr/>
                    <a:lstStyle/>
                    <a:p>
                      <a:pPr algn="r"/>
                      <a:r>
                        <a:rPr lang="en-US" sz="1600" dirty="0"/>
                        <a:t>9.38%
3</a:t>
                      </a:r>
                      <a:endParaRPr lang="en-US" sz="1600" b="0" dirty="0">
                        <a:solidFill>
                          <a:schemeClr val="bg1">
                            <a:lumMod val="50000"/>
                          </a:schemeClr>
                        </a:solidFill>
                      </a:endParaRPr>
                    </a:p>
                  </a:txBody>
                  <a:tcPr marL="121920" marR="121920" marT="60960" marB="60960"/>
                </a:tc>
                <a:tc>
                  <a:txBody>
                    <a:bodyPr/>
                    <a:lstStyle/>
                    <a:p>
                      <a:pPr algn="r"/>
                      <a:r>
                        <a:rPr lang="en-US" sz="1600" dirty="0"/>
                        <a:t>21.88%
7</a:t>
                      </a:r>
                      <a:endParaRPr lang="en-US" sz="1600" b="0" dirty="0">
                        <a:solidFill>
                          <a:schemeClr val="bg1">
                            <a:lumMod val="50000"/>
                          </a:schemeClr>
                        </a:solidFill>
                      </a:endParaRPr>
                    </a:p>
                  </a:txBody>
                  <a:tcPr marL="121920" marR="121920" marT="60960" marB="60960"/>
                </a:tc>
                <a:tc>
                  <a:txBody>
                    <a:bodyPr/>
                    <a:lstStyle/>
                    <a:p>
                      <a:pPr algn="r"/>
                      <a:r>
                        <a:rPr lang="en-US" sz="1600" dirty="0"/>
                        <a:t>37.50%
12</a:t>
                      </a:r>
                      <a:endParaRPr lang="en-US" sz="1600" b="0" dirty="0">
                        <a:solidFill>
                          <a:schemeClr val="bg1">
                            <a:lumMod val="50000"/>
                          </a:schemeClr>
                        </a:solidFill>
                      </a:endParaRPr>
                    </a:p>
                  </a:txBody>
                  <a:tcPr marL="121920" marR="121920" marT="60960" marB="60960"/>
                </a:tc>
                <a:tc>
                  <a:txBody>
                    <a:bodyPr/>
                    <a:lstStyle/>
                    <a:p>
                      <a:pPr algn="r"/>
                      <a:r>
                        <a:rPr lang="en-US" sz="1600" dirty="0"/>
                        <a:t>32</a:t>
                      </a:r>
                      <a:endParaRPr lang="en-US" sz="1600" b="0" dirty="0">
                        <a:solidFill>
                          <a:schemeClr val="bg1">
                            <a:lumMod val="50000"/>
                          </a:schemeClr>
                        </a:solidFill>
                      </a:endParaRPr>
                    </a:p>
                  </a:txBody>
                  <a:tcPr marL="121920" marR="121920" marT="60960" marB="60960"/>
                </a:tc>
                <a:extLst>
                  <a:ext uri="{0D108BD9-81ED-4DB2-BD59-A6C34878D82A}">
                    <a16:rowId xmlns:a16="http://schemas.microsoft.com/office/drawing/2014/main" val="10001"/>
                  </a:ext>
                </a:extLst>
              </a:tr>
              <a:tr h="609185">
                <a:tc>
                  <a:txBody>
                    <a:bodyPr/>
                    <a:lstStyle/>
                    <a:p>
                      <a:pPr algn="l"/>
                      <a:r>
                        <a:rPr lang="en-US" sz="1600" dirty="0"/>
                        <a:t>#2 Having food/meal</a:t>
                      </a:r>
                      <a:endParaRPr lang="en-US" sz="1600" b="0" dirty="0">
                        <a:solidFill>
                          <a:schemeClr val="bg1">
                            <a:lumMod val="50000"/>
                          </a:schemeClr>
                        </a:solidFill>
                      </a:endParaRPr>
                    </a:p>
                  </a:txBody>
                  <a:tcPr marL="121920" marR="121920" marT="60960" marB="60960"/>
                </a:tc>
                <a:tc>
                  <a:txBody>
                    <a:bodyPr/>
                    <a:lstStyle/>
                    <a:p>
                      <a:pPr algn="r"/>
                      <a:r>
                        <a:rPr lang="en-US" sz="1600" dirty="0"/>
                        <a:t>3.03%
1</a:t>
                      </a:r>
                      <a:endParaRPr lang="en-US" sz="1600" b="0" dirty="0">
                        <a:solidFill>
                          <a:schemeClr val="bg1">
                            <a:lumMod val="50000"/>
                          </a:schemeClr>
                        </a:solidFill>
                      </a:endParaRPr>
                    </a:p>
                  </a:txBody>
                  <a:tcPr marL="121920" marR="121920" marT="60960" marB="60960"/>
                </a:tc>
                <a:tc>
                  <a:txBody>
                    <a:bodyPr/>
                    <a:lstStyle/>
                    <a:p>
                      <a:pPr algn="r"/>
                      <a:r>
                        <a:rPr lang="en-US" sz="1600" dirty="0">
                          <a:solidFill>
                            <a:schemeClr val="bg1"/>
                          </a:solidFill>
                        </a:rPr>
                        <a:t>51.52%
17</a:t>
                      </a:r>
                      <a:endParaRPr lang="en-US" sz="1600" b="0" dirty="0">
                        <a:solidFill>
                          <a:schemeClr val="bg1"/>
                        </a:solidFill>
                      </a:endParaRPr>
                    </a:p>
                  </a:txBody>
                  <a:tcPr marL="121920" marR="121920" marT="60960" marB="60960">
                    <a:solidFill>
                      <a:schemeClr val="accent2">
                        <a:lumMod val="75000"/>
                      </a:schemeClr>
                    </a:solidFill>
                  </a:tcPr>
                </a:tc>
                <a:tc>
                  <a:txBody>
                    <a:bodyPr/>
                    <a:lstStyle/>
                    <a:p>
                      <a:pPr algn="r"/>
                      <a:r>
                        <a:rPr lang="en-US" sz="1600" dirty="0"/>
                        <a:t>6.06%
2</a:t>
                      </a:r>
                      <a:endParaRPr lang="en-US" sz="1600" b="0" dirty="0">
                        <a:solidFill>
                          <a:schemeClr val="bg1">
                            <a:lumMod val="50000"/>
                          </a:schemeClr>
                        </a:solidFill>
                      </a:endParaRPr>
                    </a:p>
                  </a:txBody>
                  <a:tcPr marL="121920" marR="121920" marT="60960" marB="60960"/>
                </a:tc>
                <a:tc>
                  <a:txBody>
                    <a:bodyPr/>
                    <a:lstStyle/>
                    <a:p>
                      <a:pPr algn="r"/>
                      <a:r>
                        <a:rPr lang="en-US" sz="1600" dirty="0"/>
                        <a:t>21.21%
7</a:t>
                      </a:r>
                      <a:endParaRPr lang="en-US" sz="1600" b="0" dirty="0">
                        <a:solidFill>
                          <a:schemeClr val="bg1">
                            <a:lumMod val="50000"/>
                          </a:schemeClr>
                        </a:solidFill>
                      </a:endParaRPr>
                    </a:p>
                  </a:txBody>
                  <a:tcPr marL="121920" marR="121920" marT="60960" marB="60960"/>
                </a:tc>
                <a:tc>
                  <a:txBody>
                    <a:bodyPr/>
                    <a:lstStyle/>
                    <a:p>
                      <a:pPr algn="r"/>
                      <a:r>
                        <a:rPr lang="en-US" sz="1600" dirty="0"/>
                        <a:t>18.18%
6</a:t>
                      </a:r>
                      <a:endParaRPr lang="en-US" sz="1600" b="0" dirty="0">
                        <a:solidFill>
                          <a:schemeClr val="bg1">
                            <a:lumMod val="50000"/>
                          </a:schemeClr>
                        </a:solidFill>
                      </a:endParaRPr>
                    </a:p>
                  </a:txBody>
                  <a:tcPr marL="121920" marR="121920" marT="60960" marB="60960"/>
                </a:tc>
                <a:tc>
                  <a:txBody>
                    <a:bodyPr/>
                    <a:lstStyle/>
                    <a:p>
                      <a:pPr algn="r"/>
                      <a:r>
                        <a:rPr lang="en-US" sz="1600" dirty="0"/>
                        <a:t>33</a:t>
                      </a:r>
                      <a:endParaRPr lang="en-US" sz="1600" b="0" dirty="0">
                        <a:solidFill>
                          <a:schemeClr val="bg1">
                            <a:lumMod val="50000"/>
                          </a:schemeClr>
                        </a:solidFill>
                      </a:endParaRPr>
                    </a:p>
                  </a:txBody>
                  <a:tcPr marL="121920" marR="121920" marT="60960" marB="60960"/>
                </a:tc>
                <a:extLst>
                  <a:ext uri="{0D108BD9-81ED-4DB2-BD59-A6C34878D82A}">
                    <a16:rowId xmlns:a16="http://schemas.microsoft.com/office/drawing/2014/main" val="10002"/>
                  </a:ext>
                </a:extLst>
              </a:tr>
              <a:tr h="554389">
                <a:tc>
                  <a:txBody>
                    <a:bodyPr/>
                    <a:lstStyle/>
                    <a:p>
                      <a:pPr algn="l"/>
                      <a:r>
                        <a:rPr lang="en-US" sz="1600" dirty="0"/>
                        <a:t>#3: Game Night -</a:t>
                      </a:r>
                      <a:endParaRPr lang="en-US" sz="1600" b="0" dirty="0">
                        <a:solidFill>
                          <a:schemeClr val="bg1">
                            <a:lumMod val="50000"/>
                          </a:schemeClr>
                        </a:solidFill>
                      </a:endParaRPr>
                    </a:p>
                  </a:txBody>
                  <a:tcPr marL="121920" marR="121920" marT="60960" marB="60960"/>
                </a:tc>
                <a:tc>
                  <a:txBody>
                    <a:bodyPr/>
                    <a:lstStyle/>
                    <a:p>
                      <a:pPr algn="r"/>
                      <a:r>
                        <a:rPr lang="en-US" sz="1600" dirty="0"/>
                        <a:t>6.06%
2</a:t>
                      </a:r>
                      <a:endParaRPr lang="en-US" sz="1600" b="0" dirty="0">
                        <a:solidFill>
                          <a:schemeClr val="bg1">
                            <a:lumMod val="50000"/>
                          </a:schemeClr>
                        </a:solidFill>
                      </a:endParaRPr>
                    </a:p>
                  </a:txBody>
                  <a:tcPr marL="121920" marR="121920" marT="60960" marB="60960"/>
                </a:tc>
                <a:tc>
                  <a:txBody>
                    <a:bodyPr/>
                    <a:lstStyle/>
                    <a:p>
                      <a:pPr algn="r"/>
                      <a:r>
                        <a:rPr lang="en-US" sz="1600" dirty="0">
                          <a:solidFill>
                            <a:schemeClr val="bg1"/>
                          </a:solidFill>
                        </a:rPr>
                        <a:t>21.21%
7</a:t>
                      </a:r>
                      <a:endParaRPr lang="en-US" sz="1600" b="0" dirty="0">
                        <a:solidFill>
                          <a:schemeClr val="bg1"/>
                        </a:solidFill>
                      </a:endParaRPr>
                    </a:p>
                  </a:txBody>
                  <a:tcPr marL="121920" marR="121920" marT="60960" marB="60960">
                    <a:solidFill>
                      <a:schemeClr val="accent2">
                        <a:lumMod val="75000"/>
                      </a:schemeClr>
                    </a:solidFill>
                  </a:tcPr>
                </a:tc>
                <a:tc>
                  <a:txBody>
                    <a:bodyPr/>
                    <a:lstStyle/>
                    <a:p>
                      <a:pPr algn="r"/>
                      <a:r>
                        <a:rPr lang="en-US" sz="1600" dirty="0"/>
                        <a:t>9.09%
3</a:t>
                      </a:r>
                      <a:endParaRPr lang="en-US" sz="1600" b="0" dirty="0">
                        <a:solidFill>
                          <a:schemeClr val="bg1">
                            <a:lumMod val="50000"/>
                          </a:schemeClr>
                        </a:solidFill>
                      </a:endParaRPr>
                    </a:p>
                  </a:txBody>
                  <a:tcPr marL="121920" marR="121920" marT="60960" marB="60960"/>
                </a:tc>
                <a:tc>
                  <a:txBody>
                    <a:bodyPr/>
                    <a:lstStyle/>
                    <a:p>
                      <a:pPr algn="r"/>
                      <a:r>
                        <a:rPr lang="en-US" sz="1600" dirty="0"/>
                        <a:t>39.39%</a:t>
                      </a:r>
                    </a:p>
                    <a:p>
                      <a:pPr algn="r"/>
                      <a:r>
                        <a:rPr lang="en-US" sz="1600" b="0" dirty="0">
                          <a:solidFill>
                            <a:schemeClr val="bg1">
                              <a:lumMod val="50000"/>
                            </a:schemeClr>
                          </a:solidFill>
                        </a:rPr>
                        <a:t>13</a:t>
                      </a:r>
                    </a:p>
                  </a:txBody>
                  <a:tcPr marL="121920" marR="121920" marT="60960" marB="60960"/>
                </a:tc>
                <a:tc>
                  <a:txBody>
                    <a:bodyPr/>
                    <a:lstStyle/>
                    <a:p>
                      <a:pPr algn="r"/>
                      <a:r>
                        <a:rPr lang="en-US" sz="1600" dirty="0"/>
                        <a:t>24.24%
8</a:t>
                      </a:r>
                      <a:endParaRPr lang="en-US" sz="1600" b="0" dirty="0">
                        <a:solidFill>
                          <a:schemeClr val="bg1">
                            <a:lumMod val="50000"/>
                          </a:schemeClr>
                        </a:solidFill>
                      </a:endParaRPr>
                    </a:p>
                  </a:txBody>
                  <a:tcPr marL="121920" marR="121920" marT="60960" marB="60960"/>
                </a:tc>
                <a:tc>
                  <a:txBody>
                    <a:bodyPr/>
                    <a:lstStyle/>
                    <a:p>
                      <a:pPr algn="r"/>
                      <a:r>
                        <a:rPr lang="en-US" sz="1600" dirty="0"/>
                        <a:t>33</a:t>
                      </a:r>
                      <a:endParaRPr lang="en-US" sz="1600" b="0" dirty="0">
                        <a:solidFill>
                          <a:schemeClr val="bg1">
                            <a:lumMod val="50000"/>
                          </a:schemeClr>
                        </a:solidFill>
                      </a:endParaRPr>
                    </a:p>
                  </a:txBody>
                  <a:tcPr marL="121920" marR="121920" marT="60960" marB="60960"/>
                </a:tc>
                <a:extLst>
                  <a:ext uri="{0D108BD9-81ED-4DB2-BD59-A6C34878D82A}">
                    <a16:rowId xmlns:a16="http://schemas.microsoft.com/office/drawing/2014/main" val="10003"/>
                  </a:ext>
                </a:extLst>
              </a:tr>
              <a:tr h="663246">
                <a:tc>
                  <a:txBody>
                    <a:bodyPr/>
                    <a:lstStyle/>
                    <a:p>
                      <a:pPr algn="l"/>
                      <a:r>
                        <a:rPr lang="en-US" sz="1600" dirty="0"/>
                        <a:t>#4: Activities for friends</a:t>
                      </a:r>
                      <a:endParaRPr lang="en-US" sz="1600" b="0" dirty="0">
                        <a:solidFill>
                          <a:schemeClr val="bg1">
                            <a:lumMod val="50000"/>
                          </a:schemeClr>
                        </a:solidFill>
                      </a:endParaRPr>
                    </a:p>
                  </a:txBody>
                  <a:tcPr marL="121920" marR="121920" marT="60960" marB="60960"/>
                </a:tc>
                <a:tc>
                  <a:txBody>
                    <a:bodyPr/>
                    <a:lstStyle/>
                    <a:p>
                      <a:pPr algn="r"/>
                      <a:r>
                        <a:rPr lang="en-US" sz="1600" dirty="0"/>
                        <a:t>9.38%
3</a:t>
                      </a:r>
                      <a:endParaRPr lang="en-US" sz="1600" b="0" dirty="0">
                        <a:solidFill>
                          <a:schemeClr val="bg1">
                            <a:lumMod val="50000"/>
                          </a:schemeClr>
                        </a:solidFill>
                      </a:endParaRPr>
                    </a:p>
                  </a:txBody>
                  <a:tcPr marL="121920" marR="121920" marT="60960" marB="60960"/>
                </a:tc>
                <a:tc>
                  <a:txBody>
                    <a:bodyPr/>
                    <a:lstStyle/>
                    <a:p>
                      <a:pPr algn="r"/>
                      <a:r>
                        <a:rPr lang="en-US" sz="1600" dirty="0">
                          <a:solidFill>
                            <a:schemeClr val="bg1"/>
                          </a:solidFill>
                        </a:rPr>
                        <a:t>25.00%
8</a:t>
                      </a:r>
                      <a:endParaRPr lang="en-US" sz="1600" b="0" dirty="0">
                        <a:solidFill>
                          <a:schemeClr val="bg1"/>
                        </a:solidFill>
                      </a:endParaRPr>
                    </a:p>
                  </a:txBody>
                  <a:tcPr marL="121920" marR="121920" marT="60960" marB="60960">
                    <a:solidFill>
                      <a:schemeClr val="accent2">
                        <a:lumMod val="75000"/>
                      </a:schemeClr>
                    </a:solidFill>
                  </a:tcPr>
                </a:tc>
                <a:tc>
                  <a:txBody>
                    <a:bodyPr/>
                    <a:lstStyle/>
                    <a:p>
                      <a:pPr algn="r"/>
                      <a:r>
                        <a:rPr lang="en-US" sz="1600" dirty="0"/>
                        <a:t>12.50%
4</a:t>
                      </a:r>
                      <a:endParaRPr lang="en-US" sz="1600" b="0" dirty="0">
                        <a:solidFill>
                          <a:schemeClr val="bg1">
                            <a:lumMod val="50000"/>
                          </a:schemeClr>
                        </a:solidFill>
                      </a:endParaRPr>
                    </a:p>
                  </a:txBody>
                  <a:tcPr marL="121920" marR="121920" marT="60960" marB="60960"/>
                </a:tc>
                <a:tc>
                  <a:txBody>
                    <a:bodyPr/>
                    <a:lstStyle/>
                    <a:p>
                      <a:pPr algn="r"/>
                      <a:r>
                        <a:rPr lang="en-US" sz="1600" dirty="0"/>
                        <a:t>31.25%
10</a:t>
                      </a:r>
                      <a:endParaRPr lang="en-US" sz="1600" b="0" dirty="0">
                        <a:solidFill>
                          <a:schemeClr val="bg1">
                            <a:lumMod val="50000"/>
                          </a:schemeClr>
                        </a:solidFill>
                      </a:endParaRPr>
                    </a:p>
                  </a:txBody>
                  <a:tcPr marL="121920" marR="121920" marT="60960" marB="60960"/>
                </a:tc>
                <a:tc>
                  <a:txBody>
                    <a:bodyPr/>
                    <a:lstStyle/>
                    <a:p>
                      <a:pPr algn="r"/>
                      <a:r>
                        <a:rPr lang="en-US" sz="1600" dirty="0"/>
                        <a:t>21.88%
7</a:t>
                      </a:r>
                      <a:endParaRPr lang="en-US" sz="1600" b="0" dirty="0">
                        <a:solidFill>
                          <a:schemeClr val="bg1">
                            <a:lumMod val="50000"/>
                          </a:schemeClr>
                        </a:solidFill>
                      </a:endParaRPr>
                    </a:p>
                  </a:txBody>
                  <a:tcPr marL="121920" marR="121920" marT="60960" marB="60960"/>
                </a:tc>
                <a:tc>
                  <a:txBody>
                    <a:bodyPr/>
                    <a:lstStyle/>
                    <a:p>
                      <a:pPr algn="r"/>
                      <a:r>
                        <a:rPr lang="en-US" sz="1600" dirty="0"/>
                        <a:t>32</a:t>
                      </a:r>
                      <a:endParaRPr lang="en-US" sz="1600" b="0" dirty="0">
                        <a:solidFill>
                          <a:schemeClr val="bg1">
                            <a:lumMod val="50000"/>
                          </a:schemeClr>
                        </a:solidFill>
                      </a:endParaRPr>
                    </a:p>
                  </a:txBody>
                  <a:tcPr marL="121920" marR="121920" marT="60960" marB="60960"/>
                </a:tc>
                <a:extLst>
                  <a:ext uri="{0D108BD9-81ED-4DB2-BD59-A6C34878D82A}">
                    <a16:rowId xmlns:a16="http://schemas.microsoft.com/office/drawing/2014/main" val="10004"/>
                  </a:ext>
                </a:extLst>
              </a:tr>
              <a:tr h="634793">
                <a:tc>
                  <a:txBody>
                    <a:bodyPr/>
                    <a:lstStyle/>
                    <a:p>
                      <a:pPr algn="l"/>
                      <a:r>
                        <a:rPr lang="en-US" sz="1600" dirty="0"/>
                        <a:t>#5: Sports tourney</a:t>
                      </a:r>
                      <a:endParaRPr lang="en-US" sz="1600" b="0" dirty="0">
                        <a:solidFill>
                          <a:schemeClr val="bg1">
                            <a:lumMod val="50000"/>
                          </a:schemeClr>
                        </a:solidFill>
                      </a:endParaRPr>
                    </a:p>
                  </a:txBody>
                  <a:tcPr marL="121920" marR="121920" marT="60960" marB="60960"/>
                </a:tc>
                <a:tc>
                  <a:txBody>
                    <a:bodyPr/>
                    <a:lstStyle/>
                    <a:p>
                      <a:pPr algn="r"/>
                      <a:r>
                        <a:rPr lang="en-US" sz="1600" dirty="0"/>
                        <a:t>18.18%
6</a:t>
                      </a:r>
                      <a:endParaRPr lang="en-US" sz="1600" b="0" dirty="0">
                        <a:solidFill>
                          <a:schemeClr val="bg1">
                            <a:lumMod val="50000"/>
                          </a:schemeClr>
                        </a:solidFill>
                      </a:endParaRPr>
                    </a:p>
                  </a:txBody>
                  <a:tcPr marL="121920" marR="121920" marT="60960" marB="60960"/>
                </a:tc>
                <a:tc>
                  <a:txBody>
                    <a:bodyPr/>
                    <a:lstStyle/>
                    <a:p>
                      <a:pPr algn="r"/>
                      <a:r>
                        <a:rPr lang="en-US" sz="1600" dirty="0">
                          <a:solidFill>
                            <a:schemeClr val="bg1"/>
                          </a:solidFill>
                        </a:rPr>
                        <a:t>42.42%
14</a:t>
                      </a:r>
                      <a:endParaRPr lang="en-US" sz="1600" b="0" dirty="0">
                        <a:solidFill>
                          <a:schemeClr val="bg1"/>
                        </a:solidFill>
                      </a:endParaRPr>
                    </a:p>
                  </a:txBody>
                  <a:tcPr marL="121920" marR="121920" marT="60960" marB="60960">
                    <a:solidFill>
                      <a:schemeClr val="accent2">
                        <a:lumMod val="75000"/>
                      </a:schemeClr>
                    </a:solidFill>
                  </a:tcPr>
                </a:tc>
                <a:tc>
                  <a:txBody>
                    <a:bodyPr/>
                    <a:lstStyle/>
                    <a:p>
                      <a:pPr algn="r"/>
                      <a:r>
                        <a:rPr lang="en-US" sz="1600" dirty="0"/>
                        <a:t>3.03%
1</a:t>
                      </a:r>
                      <a:endParaRPr lang="en-US" sz="1600" b="0" dirty="0">
                        <a:solidFill>
                          <a:schemeClr val="bg1">
                            <a:lumMod val="50000"/>
                          </a:schemeClr>
                        </a:solidFill>
                      </a:endParaRPr>
                    </a:p>
                  </a:txBody>
                  <a:tcPr marL="121920" marR="121920" marT="60960" marB="60960"/>
                </a:tc>
                <a:tc>
                  <a:txBody>
                    <a:bodyPr/>
                    <a:lstStyle/>
                    <a:p>
                      <a:pPr algn="r"/>
                      <a:r>
                        <a:rPr lang="en-US" sz="1600" dirty="0"/>
                        <a:t>21.21%
7</a:t>
                      </a:r>
                      <a:endParaRPr lang="en-US" sz="1600" b="0" dirty="0">
                        <a:solidFill>
                          <a:schemeClr val="bg1">
                            <a:lumMod val="50000"/>
                          </a:schemeClr>
                        </a:solidFill>
                      </a:endParaRPr>
                    </a:p>
                  </a:txBody>
                  <a:tcPr marL="121920" marR="121920" marT="60960" marB="60960"/>
                </a:tc>
                <a:tc>
                  <a:txBody>
                    <a:bodyPr/>
                    <a:lstStyle/>
                    <a:p>
                      <a:pPr algn="r"/>
                      <a:r>
                        <a:rPr lang="en-US" sz="1600" dirty="0"/>
                        <a:t>15.15%
5</a:t>
                      </a:r>
                      <a:endParaRPr lang="en-US" sz="1600" b="0" dirty="0">
                        <a:solidFill>
                          <a:schemeClr val="bg1">
                            <a:lumMod val="50000"/>
                          </a:schemeClr>
                        </a:solidFill>
                      </a:endParaRPr>
                    </a:p>
                  </a:txBody>
                  <a:tcPr marL="121920" marR="121920" marT="60960" marB="60960"/>
                </a:tc>
                <a:tc>
                  <a:txBody>
                    <a:bodyPr/>
                    <a:lstStyle/>
                    <a:p>
                      <a:pPr algn="r"/>
                      <a:r>
                        <a:rPr lang="en-US" sz="1600" dirty="0"/>
                        <a:t>33</a:t>
                      </a:r>
                      <a:endParaRPr lang="en-US" sz="1600" b="0" dirty="0">
                        <a:solidFill>
                          <a:schemeClr val="bg1">
                            <a:lumMod val="50000"/>
                          </a:schemeClr>
                        </a:solidFill>
                      </a:endParaRPr>
                    </a:p>
                  </a:txBody>
                  <a:tcPr marL="121920" marR="121920" marT="60960" marB="60960"/>
                </a:tc>
                <a:extLst>
                  <a:ext uri="{0D108BD9-81ED-4DB2-BD59-A6C34878D82A}">
                    <a16:rowId xmlns:a16="http://schemas.microsoft.com/office/drawing/2014/main" val="10005"/>
                  </a:ext>
                </a:extLst>
              </a:tr>
              <a:tr h="867747">
                <a:tc>
                  <a:txBody>
                    <a:bodyPr/>
                    <a:lstStyle/>
                    <a:p>
                      <a:pPr algn="l"/>
                      <a:r>
                        <a:rPr lang="en-US" sz="1600" dirty="0"/>
                        <a:t>#6: On going sports e.g. fantasy sports</a:t>
                      </a:r>
                      <a:endParaRPr lang="en-US" sz="1600" b="0" dirty="0">
                        <a:solidFill>
                          <a:schemeClr val="bg1">
                            <a:lumMod val="50000"/>
                          </a:schemeClr>
                        </a:solidFill>
                      </a:endParaRPr>
                    </a:p>
                  </a:txBody>
                  <a:tcPr marL="121920" marR="121920" marT="60960" marB="60960"/>
                </a:tc>
                <a:tc>
                  <a:txBody>
                    <a:bodyPr/>
                    <a:lstStyle/>
                    <a:p>
                      <a:pPr algn="r"/>
                      <a:r>
                        <a:rPr lang="en-US" sz="1600" dirty="0"/>
                        <a:t>48.48%
16</a:t>
                      </a:r>
                      <a:endParaRPr lang="en-US" sz="1600" b="0" dirty="0">
                        <a:solidFill>
                          <a:schemeClr val="bg1">
                            <a:lumMod val="50000"/>
                          </a:schemeClr>
                        </a:solidFill>
                      </a:endParaRPr>
                    </a:p>
                  </a:txBody>
                  <a:tcPr marL="121920" marR="121920" marT="60960" marB="60960"/>
                </a:tc>
                <a:tc>
                  <a:txBody>
                    <a:bodyPr/>
                    <a:lstStyle/>
                    <a:p>
                      <a:pPr algn="r"/>
                      <a:r>
                        <a:rPr lang="en-US" sz="1600" dirty="0">
                          <a:solidFill>
                            <a:schemeClr val="bg1"/>
                          </a:solidFill>
                        </a:rPr>
                        <a:t>48.48%
16</a:t>
                      </a:r>
                      <a:endParaRPr lang="en-US" sz="1600" b="0" dirty="0">
                        <a:solidFill>
                          <a:schemeClr val="bg1"/>
                        </a:solidFill>
                      </a:endParaRPr>
                    </a:p>
                  </a:txBody>
                  <a:tcPr marL="121920" marR="121920" marT="60960" marB="60960">
                    <a:solidFill>
                      <a:schemeClr val="accent2">
                        <a:lumMod val="75000"/>
                      </a:schemeClr>
                    </a:solidFill>
                  </a:tcPr>
                </a:tc>
                <a:tc>
                  <a:txBody>
                    <a:bodyPr/>
                    <a:lstStyle/>
                    <a:p>
                      <a:pPr algn="r"/>
                      <a:r>
                        <a:rPr lang="en-US" sz="1600" dirty="0"/>
                        <a:t>0.00%
0</a:t>
                      </a:r>
                      <a:endParaRPr lang="en-US" sz="1600" b="0" dirty="0">
                        <a:solidFill>
                          <a:schemeClr val="bg1">
                            <a:lumMod val="50000"/>
                          </a:schemeClr>
                        </a:solidFill>
                      </a:endParaRPr>
                    </a:p>
                  </a:txBody>
                  <a:tcPr marL="121920" marR="121920" marT="60960" marB="60960"/>
                </a:tc>
                <a:tc>
                  <a:txBody>
                    <a:bodyPr/>
                    <a:lstStyle/>
                    <a:p>
                      <a:pPr algn="r"/>
                      <a:r>
                        <a:rPr lang="en-US" sz="1600" dirty="0"/>
                        <a:t>3.03%
1</a:t>
                      </a:r>
                      <a:endParaRPr lang="en-US" sz="1600" b="0" dirty="0">
                        <a:solidFill>
                          <a:schemeClr val="bg1">
                            <a:lumMod val="50000"/>
                          </a:schemeClr>
                        </a:solidFill>
                      </a:endParaRPr>
                    </a:p>
                  </a:txBody>
                  <a:tcPr marL="121920" marR="121920" marT="60960" marB="60960"/>
                </a:tc>
                <a:tc>
                  <a:txBody>
                    <a:bodyPr/>
                    <a:lstStyle/>
                    <a:p>
                      <a:pPr algn="r"/>
                      <a:r>
                        <a:rPr lang="en-US" sz="1600" dirty="0"/>
                        <a:t>0.00%
0</a:t>
                      </a:r>
                      <a:endParaRPr lang="en-US" sz="1600" b="0" dirty="0">
                        <a:solidFill>
                          <a:schemeClr val="bg1">
                            <a:lumMod val="50000"/>
                          </a:schemeClr>
                        </a:solidFill>
                      </a:endParaRPr>
                    </a:p>
                  </a:txBody>
                  <a:tcPr marL="121920" marR="121920" marT="60960" marB="60960"/>
                </a:tc>
                <a:tc>
                  <a:txBody>
                    <a:bodyPr/>
                    <a:lstStyle/>
                    <a:p>
                      <a:pPr algn="r"/>
                      <a:r>
                        <a:rPr lang="en-US" sz="1600" b="0" dirty="0">
                          <a:solidFill>
                            <a:schemeClr val="bg1">
                              <a:lumMod val="50000"/>
                            </a:schemeClr>
                          </a:solidFill>
                        </a:rPr>
                        <a:t>33</a:t>
                      </a:r>
                    </a:p>
                  </a:txBody>
                  <a:tcPr marL="121920" marR="121920" marT="60960" marB="6096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119587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D40DDE-80C1-4A85-9FE3-6F10D2525ED2}"/>
              </a:ext>
            </a:extLst>
          </p:cNvPr>
          <p:cNvSpPr/>
          <p:nvPr/>
        </p:nvSpPr>
        <p:spPr>
          <a:xfrm>
            <a:off x="4392706" y="1087054"/>
            <a:ext cx="7413812" cy="4031873"/>
          </a:xfrm>
          <a:prstGeom prst="rect">
            <a:avLst/>
          </a:prstGeom>
        </p:spPr>
        <p:txBody>
          <a:bodyPr wrap="square">
            <a:spAutoFit/>
          </a:bodyPr>
          <a:lstStyle/>
          <a:p>
            <a:r>
              <a:rPr lang="en-US" sz="3200" dirty="0"/>
              <a:t>Habit 1: Be Proactive® ...</a:t>
            </a:r>
          </a:p>
          <a:p>
            <a:r>
              <a:rPr lang="en-US" sz="3200" dirty="0"/>
              <a:t>Habit 2: Begin With the End in Mind® ...</a:t>
            </a:r>
          </a:p>
          <a:p>
            <a:r>
              <a:rPr lang="en-US" sz="3200" dirty="0"/>
              <a:t>Habit 3: Put First Things First® ...</a:t>
            </a:r>
          </a:p>
          <a:p>
            <a:r>
              <a:rPr lang="en-US" sz="3200" dirty="0"/>
              <a:t>Habit 4: Think Win-Win® ...</a:t>
            </a:r>
          </a:p>
          <a:p>
            <a:r>
              <a:rPr lang="en-US" sz="3200" b="1" dirty="0">
                <a:solidFill>
                  <a:schemeClr val="accent3"/>
                </a:solidFill>
              </a:rPr>
              <a:t>Habit 5: Seek First to Understand, Then to 	Be Understood® ...</a:t>
            </a:r>
          </a:p>
          <a:p>
            <a:r>
              <a:rPr lang="en-US" sz="3200" dirty="0"/>
              <a:t>Habit 6: Synergize® ...</a:t>
            </a:r>
          </a:p>
          <a:p>
            <a:r>
              <a:rPr lang="en-US" sz="3200" dirty="0"/>
              <a:t>Habit 7: Sharpen the Saw®</a:t>
            </a:r>
          </a:p>
        </p:txBody>
      </p:sp>
      <p:pic>
        <p:nvPicPr>
          <p:cNvPr id="8" name="Picture 7">
            <a:extLst>
              <a:ext uri="{FF2B5EF4-FFF2-40B4-BE49-F238E27FC236}">
                <a16:creationId xmlns:a16="http://schemas.microsoft.com/office/drawing/2014/main" id="{F45A05DB-DACA-433D-A88E-B3D7B45EFBE2}"/>
              </a:ext>
            </a:extLst>
          </p:cNvPr>
          <p:cNvPicPr>
            <a:picLocks noChangeAspect="1"/>
          </p:cNvPicPr>
          <p:nvPr/>
        </p:nvPicPr>
        <p:blipFill>
          <a:blip r:embed="rId2"/>
          <a:stretch>
            <a:fillRect/>
          </a:stretch>
        </p:blipFill>
        <p:spPr>
          <a:xfrm rot="21277467">
            <a:off x="1140381" y="857462"/>
            <a:ext cx="1832436" cy="2876617"/>
          </a:xfrm>
          <a:prstGeom prst="rect">
            <a:avLst/>
          </a:prstGeom>
        </p:spPr>
      </p:pic>
      <p:sp>
        <p:nvSpPr>
          <p:cNvPr id="9" name="TextBox 8">
            <a:extLst>
              <a:ext uri="{FF2B5EF4-FFF2-40B4-BE49-F238E27FC236}">
                <a16:creationId xmlns:a16="http://schemas.microsoft.com/office/drawing/2014/main" id="{F7884C57-6A4D-479E-81C8-0B8523401FBB}"/>
              </a:ext>
            </a:extLst>
          </p:cNvPr>
          <p:cNvSpPr txBox="1"/>
          <p:nvPr/>
        </p:nvSpPr>
        <p:spPr>
          <a:xfrm>
            <a:off x="541176" y="4254759"/>
            <a:ext cx="3489648" cy="1846659"/>
          </a:xfrm>
          <a:prstGeom prst="rect">
            <a:avLst/>
          </a:prstGeom>
          <a:noFill/>
        </p:spPr>
        <p:txBody>
          <a:bodyPr wrap="square" rtlCol="0">
            <a:spAutoFit/>
          </a:bodyPr>
          <a:lstStyle/>
          <a:p>
            <a:pPr algn="ctr"/>
            <a:r>
              <a:rPr lang="en-US" sz="2400" dirty="0"/>
              <a:t>The key is not to prioritize what's on your schedule, but to schedule your priorities. ...</a:t>
            </a:r>
          </a:p>
          <a:p>
            <a:endParaRPr lang="en-US" dirty="0"/>
          </a:p>
        </p:txBody>
      </p:sp>
    </p:spTree>
    <p:extLst>
      <p:ext uri="{BB962C8B-B14F-4D97-AF65-F5344CB8AC3E}">
        <p14:creationId xmlns:p14="http://schemas.microsoft.com/office/powerpoint/2010/main" val="422624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500"/>
                                        <p:tgtEl>
                                          <p:spTgt spid="8"/>
                                        </p:tgtEl>
                                      </p:cBhvr>
                                    </p:animEffect>
                                    <p:anim calcmode="lin" valueType="num">
                                      <p:cBhvr>
                                        <p:cTn id="8" dur="1500" fill="hold"/>
                                        <p:tgtEl>
                                          <p:spTgt spid="8"/>
                                        </p:tgtEl>
                                        <p:attrNameLst>
                                          <p:attrName>ppt_w</p:attrName>
                                        </p:attrNameLst>
                                      </p:cBhvr>
                                      <p:tavLst>
                                        <p:tav tm="0" fmla="#ppt_w*sin(2.5*pi*$)">
                                          <p:val>
                                            <p:fltVal val="0"/>
                                          </p:val>
                                        </p:tav>
                                        <p:tav tm="100000">
                                          <p:val>
                                            <p:fltVal val="1"/>
                                          </p:val>
                                        </p:tav>
                                      </p:tavLst>
                                    </p:anim>
                                    <p:anim calcmode="lin" valueType="num">
                                      <p:cBhvr>
                                        <p:cTn id="9" dur="15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1500"/>
                            </p:stCondLst>
                            <p:childTnLst>
                              <p:par>
                                <p:cTn id="11" presetID="10" presetClass="entr" presetSubtype="0" fill="hold" grpId="0" nodeType="afterEffect">
                                  <p:stCondLst>
                                    <p:cond delay="5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childTnLst>
                          </p:cTn>
                        </p:par>
                        <p:par>
                          <p:cTn id="14" fill="hold">
                            <p:stCondLst>
                              <p:cond delay="3000"/>
                            </p:stCondLst>
                            <p:childTnLst>
                              <p:par>
                                <p:cTn id="15" presetID="2" presetClass="entr" presetSubtype="8" fill="hold" grpId="0" nodeType="afterEffect">
                                  <p:stCondLst>
                                    <p:cond delay="100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100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additive="base">
                                        <p:cTn id="21"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
                                            <p:txEl>
                                              <p:pRg st="1" end="1"/>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100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100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additive="base">
                                        <p:cTn id="29"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
                                            <p:txEl>
                                              <p:pRg st="3" end="3"/>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1000"/>
                                  </p:stCondLst>
                                  <p:childTnLst>
                                    <p:set>
                                      <p:cBhvr>
                                        <p:cTn id="32" dur="1" fill="hold">
                                          <p:stCondLst>
                                            <p:cond delay="0"/>
                                          </p:stCondLst>
                                        </p:cTn>
                                        <p:tgtEl>
                                          <p:spTgt spid="4">
                                            <p:txEl>
                                              <p:pRg st="5" end="5"/>
                                            </p:txEl>
                                          </p:spTgt>
                                        </p:tgtEl>
                                        <p:attrNameLst>
                                          <p:attrName>style.visibility</p:attrName>
                                        </p:attrNameLst>
                                      </p:cBhvr>
                                      <p:to>
                                        <p:strVal val="visible"/>
                                      </p:to>
                                    </p:set>
                                    <p:anim calcmode="lin" valueType="num">
                                      <p:cBhvr additive="base">
                                        <p:cTn id="33"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4">
                                            <p:txEl>
                                              <p:pRg st="5" end="5"/>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100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 calcmode="lin" valueType="num">
                                      <p:cBhvr additive="base">
                                        <p:cTn id="43"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0F4D5-8A9A-1CB9-431C-969401EC5CD7}"/>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BA38E619-3980-B506-DB33-63C29BCB698A}"/>
              </a:ext>
            </a:extLst>
          </p:cNvPr>
          <p:cNvSpPr>
            <a:spLocks noGrp="1"/>
          </p:cNvSpPr>
          <p:nvPr>
            <p:ph type="title"/>
          </p:nvPr>
        </p:nvSpPr>
        <p:spPr>
          <a:xfrm>
            <a:off x="660887" y="322132"/>
            <a:ext cx="10465427" cy="731617"/>
          </a:xfrm>
        </p:spPr>
        <p:txBody>
          <a:bodyPr>
            <a:noAutofit/>
          </a:bodyPr>
          <a:lstStyle/>
          <a:p>
            <a:r>
              <a:rPr lang="en-GB" sz="2800" dirty="0"/>
              <a:t>“Unique" activities in youth group per congregational survey</a:t>
            </a:r>
            <a:endParaRPr sz="2800" dirty="0"/>
          </a:p>
        </p:txBody>
      </p:sp>
      <p:graphicFrame>
        <p:nvGraphicFramePr>
          <p:cNvPr id="4" name="Table Placeholder">
            <a:extLst>
              <a:ext uri="{FF2B5EF4-FFF2-40B4-BE49-F238E27FC236}">
                <a16:creationId xmlns:a16="http://schemas.microsoft.com/office/drawing/2014/main" id="{71A9F1D9-FE97-3A3E-0657-CF7009BA3CA9}"/>
              </a:ext>
            </a:extLst>
          </p:cNvPr>
          <p:cNvGraphicFramePr>
            <a:graphicFrameLocks/>
          </p:cNvGraphicFramePr>
          <p:nvPr>
            <p:extLst>
              <p:ext uri="{D42A27DB-BD31-4B8C-83A1-F6EECF244321}">
                <p14:modId xmlns:p14="http://schemas.microsoft.com/office/powerpoint/2010/main" val="802405618"/>
              </p:ext>
            </p:extLst>
          </p:nvPr>
        </p:nvGraphicFramePr>
        <p:xfrm>
          <a:off x="660888" y="1313289"/>
          <a:ext cx="10465427" cy="4695626"/>
        </p:xfrm>
        <a:graphic>
          <a:graphicData uri="http://schemas.openxmlformats.org/drawingml/2006/table">
            <a:tbl>
              <a:tblPr>
                <a:tableStyleId>{8A107856-5554-42FB-B03E-39F5DBC370BA}</a:tableStyleId>
              </a:tblPr>
              <a:tblGrid>
                <a:gridCol w="1744826">
                  <a:extLst>
                    <a:ext uri="{9D8B030D-6E8A-4147-A177-3AD203B41FA5}">
                      <a16:colId xmlns:a16="http://schemas.microsoft.com/office/drawing/2014/main" val="20000"/>
                    </a:ext>
                  </a:extLst>
                </a:gridCol>
                <a:gridCol w="1245296">
                  <a:extLst>
                    <a:ext uri="{9D8B030D-6E8A-4147-A177-3AD203B41FA5}">
                      <a16:colId xmlns:a16="http://schemas.microsoft.com/office/drawing/2014/main" val="20001"/>
                    </a:ext>
                  </a:extLst>
                </a:gridCol>
                <a:gridCol w="1495061">
                  <a:extLst>
                    <a:ext uri="{9D8B030D-6E8A-4147-A177-3AD203B41FA5}">
                      <a16:colId xmlns:a16="http://schemas.microsoft.com/office/drawing/2014/main" val="20002"/>
                    </a:ext>
                  </a:extLst>
                </a:gridCol>
                <a:gridCol w="1495061">
                  <a:extLst>
                    <a:ext uri="{9D8B030D-6E8A-4147-A177-3AD203B41FA5}">
                      <a16:colId xmlns:a16="http://schemas.microsoft.com/office/drawing/2014/main" val="20003"/>
                    </a:ext>
                  </a:extLst>
                </a:gridCol>
                <a:gridCol w="1700435">
                  <a:extLst>
                    <a:ext uri="{9D8B030D-6E8A-4147-A177-3AD203B41FA5}">
                      <a16:colId xmlns:a16="http://schemas.microsoft.com/office/drawing/2014/main" val="20004"/>
                    </a:ext>
                  </a:extLst>
                </a:gridCol>
                <a:gridCol w="1922106">
                  <a:extLst>
                    <a:ext uri="{9D8B030D-6E8A-4147-A177-3AD203B41FA5}">
                      <a16:colId xmlns:a16="http://schemas.microsoft.com/office/drawing/2014/main" val="20005"/>
                    </a:ext>
                  </a:extLst>
                </a:gridCol>
                <a:gridCol w="862642">
                  <a:extLst>
                    <a:ext uri="{9D8B030D-6E8A-4147-A177-3AD203B41FA5}">
                      <a16:colId xmlns:a16="http://schemas.microsoft.com/office/drawing/2014/main" val="20006"/>
                    </a:ext>
                  </a:extLst>
                </a:gridCol>
              </a:tblGrid>
              <a:tr h="674132">
                <a:tc>
                  <a:txBody>
                    <a:bodyPr/>
                    <a:lstStyle/>
                    <a:p>
                      <a:pPr algn="l"/>
                      <a:endParaRPr lang="en-US" sz="1900" dirty="0"/>
                    </a:p>
                  </a:txBody>
                  <a:tcPr marL="121920" marR="121920" marT="60960" marB="60960"/>
                </a:tc>
                <a:tc>
                  <a:txBody>
                    <a:bodyPr/>
                    <a:lstStyle/>
                    <a:p>
                      <a:pPr algn="r"/>
                      <a:r>
                        <a:rPr lang="en-US" sz="1900" dirty="0"/>
                        <a:t>N.O. - N.I. </a:t>
                      </a:r>
                      <a:endParaRPr lang="en-US" sz="1900" b="0" dirty="0">
                        <a:solidFill>
                          <a:schemeClr val="bg1">
                            <a:lumMod val="50000"/>
                          </a:schemeClr>
                        </a:solidFill>
                      </a:endParaRPr>
                    </a:p>
                  </a:txBody>
                  <a:tcPr marL="121920" marR="121920" marT="60960" marB="60960" anchor="ctr"/>
                </a:tc>
                <a:tc>
                  <a:txBody>
                    <a:bodyPr/>
                    <a:lstStyle/>
                    <a:p>
                      <a:pPr algn="r"/>
                      <a:r>
                        <a:rPr lang="en-US" sz="1900" dirty="0"/>
                        <a:t>N.O. - Int</a:t>
                      </a:r>
                      <a:endParaRPr lang="en-US" sz="1900" b="0" dirty="0">
                        <a:solidFill>
                          <a:schemeClr val="bg1">
                            <a:lumMod val="50000"/>
                          </a:schemeClr>
                        </a:solidFill>
                      </a:endParaRPr>
                    </a:p>
                  </a:txBody>
                  <a:tcPr marL="121920" marR="121920" marT="60960" marB="60960" anchor="ctr"/>
                </a:tc>
                <a:tc>
                  <a:txBody>
                    <a:bodyPr/>
                    <a:lstStyle/>
                    <a:p>
                      <a:pPr algn="r"/>
                      <a:r>
                        <a:rPr lang="en-US" sz="1900" dirty="0"/>
                        <a:t>OFF – N.I.</a:t>
                      </a:r>
                      <a:endParaRPr lang="en-US" sz="1900" b="0" dirty="0">
                        <a:solidFill>
                          <a:schemeClr val="bg1">
                            <a:lumMod val="50000"/>
                          </a:schemeClr>
                        </a:solidFill>
                      </a:endParaRPr>
                    </a:p>
                  </a:txBody>
                  <a:tcPr marL="121920" marR="121920" marT="60960" marB="60960" anchor="ctr"/>
                </a:tc>
                <a:tc>
                  <a:txBody>
                    <a:bodyPr/>
                    <a:lstStyle/>
                    <a:p>
                      <a:pPr algn="r"/>
                      <a:r>
                        <a:rPr lang="en-US" sz="1900" dirty="0"/>
                        <a:t>OFF - ATTEND WHEN CAN</a:t>
                      </a:r>
                      <a:endParaRPr lang="en-US" sz="1900" b="0" dirty="0">
                        <a:solidFill>
                          <a:schemeClr val="bg1">
                            <a:lumMod val="50000"/>
                          </a:schemeClr>
                        </a:solidFill>
                      </a:endParaRPr>
                    </a:p>
                  </a:txBody>
                  <a:tcPr marL="121920" marR="121920" marT="60960" marB="60960" anchor="ctr"/>
                </a:tc>
                <a:tc>
                  <a:txBody>
                    <a:bodyPr/>
                    <a:lstStyle/>
                    <a:p>
                      <a:pPr algn="r"/>
                      <a:r>
                        <a:rPr lang="en-US" sz="1900" dirty="0"/>
                        <a:t>OFF- TRY NEVER TO MISS IT</a:t>
                      </a:r>
                      <a:endParaRPr lang="en-US" sz="1900" b="0" dirty="0">
                        <a:solidFill>
                          <a:schemeClr val="bg1">
                            <a:lumMod val="50000"/>
                          </a:schemeClr>
                        </a:solidFill>
                      </a:endParaRPr>
                    </a:p>
                  </a:txBody>
                  <a:tcPr marL="121920" marR="121920" marT="60960" marB="60960" anchor="ctr"/>
                </a:tc>
                <a:tc>
                  <a:txBody>
                    <a:bodyPr/>
                    <a:lstStyle/>
                    <a:p>
                      <a:pPr algn="r"/>
                      <a:r>
                        <a:rPr lang="en-US" sz="1900" dirty="0"/>
                        <a:t>TOTAL</a:t>
                      </a:r>
                      <a:endParaRPr lang="en-US" sz="1900" b="0" dirty="0">
                        <a:solidFill>
                          <a:schemeClr val="bg1">
                            <a:lumMod val="50000"/>
                          </a:schemeClr>
                        </a:solidFill>
                      </a:endParaRPr>
                    </a:p>
                  </a:txBody>
                  <a:tcPr marL="121920" marR="121920" marT="60960" marB="60960" anchor="ctr"/>
                </a:tc>
                <a:extLst>
                  <a:ext uri="{0D108BD9-81ED-4DB2-BD59-A6C34878D82A}">
                    <a16:rowId xmlns:a16="http://schemas.microsoft.com/office/drawing/2014/main" val="10000"/>
                  </a:ext>
                </a:extLst>
              </a:tr>
              <a:tr h="588601">
                <a:tc>
                  <a:txBody>
                    <a:bodyPr/>
                    <a:lstStyle/>
                    <a:p>
                      <a:pPr algn="l"/>
                      <a:r>
                        <a:rPr lang="en-US" sz="1600" dirty="0"/>
                        <a:t># 1: Youth led worship night</a:t>
                      </a:r>
                      <a:endParaRPr lang="en-US" sz="1600" b="0" dirty="0">
                        <a:solidFill>
                          <a:schemeClr val="bg1">
                            <a:lumMod val="50000"/>
                          </a:schemeClr>
                        </a:solidFill>
                      </a:endParaRPr>
                    </a:p>
                  </a:txBody>
                  <a:tcPr marL="121920" marR="121920" marT="60960" marB="60960"/>
                </a:tc>
                <a:tc>
                  <a:txBody>
                    <a:bodyPr/>
                    <a:lstStyle/>
                    <a:p>
                      <a:pPr algn="r"/>
                      <a:r>
                        <a:rPr lang="en-US" sz="1600" dirty="0"/>
                        <a:t>39.39 %
13</a:t>
                      </a:r>
                      <a:endParaRPr lang="en-US" sz="1600" b="0" dirty="0">
                        <a:solidFill>
                          <a:schemeClr val="bg1">
                            <a:lumMod val="50000"/>
                          </a:schemeClr>
                        </a:solidFill>
                      </a:endParaRPr>
                    </a:p>
                  </a:txBody>
                  <a:tcPr marL="121920" marR="121920" marT="60960" marB="60960"/>
                </a:tc>
                <a:tc>
                  <a:txBody>
                    <a:bodyPr/>
                    <a:lstStyle/>
                    <a:p>
                      <a:pPr algn="r"/>
                      <a:r>
                        <a:rPr lang="en-US" sz="1600" b="1" dirty="0">
                          <a:solidFill>
                            <a:schemeClr val="bg1"/>
                          </a:solidFill>
                        </a:rPr>
                        <a:t>51.52%
17</a:t>
                      </a:r>
                    </a:p>
                  </a:txBody>
                  <a:tcPr marL="121920" marR="121920" marT="60960" marB="60960">
                    <a:solidFill>
                      <a:schemeClr val="accent3"/>
                    </a:solidFill>
                  </a:tcPr>
                </a:tc>
                <a:tc>
                  <a:txBody>
                    <a:bodyPr/>
                    <a:lstStyle/>
                    <a:p>
                      <a:pPr algn="r"/>
                      <a:r>
                        <a:rPr lang="en-US" sz="1600" dirty="0"/>
                        <a:t>0.00%</a:t>
                      </a:r>
                    </a:p>
                    <a:p>
                      <a:pPr algn="r"/>
                      <a:r>
                        <a:rPr lang="en-US" sz="1600" b="0" dirty="0">
                          <a:solidFill>
                            <a:schemeClr val="bg1">
                              <a:lumMod val="50000"/>
                            </a:schemeClr>
                          </a:solidFill>
                        </a:rPr>
                        <a:t>0</a:t>
                      </a:r>
                    </a:p>
                  </a:txBody>
                  <a:tcPr marL="121920" marR="121920" marT="60960" marB="60960"/>
                </a:tc>
                <a:tc>
                  <a:txBody>
                    <a:bodyPr/>
                    <a:lstStyle/>
                    <a:p>
                      <a:pPr algn="r"/>
                      <a:r>
                        <a:rPr lang="en-US" sz="1600" dirty="0"/>
                        <a:t>3.03%
1</a:t>
                      </a:r>
                      <a:endParaRPr lang="en-US" sz="1600" b="0" dirty="0">
                        <a:solidFill>
                          <a:schemeClr val="bg1">
                            <a:lumMod val="50000"/>
                          </a:schemeClr>
                        </a:solidFill>
                      </a:endParaRPr>
                    </a:p>
                  </a:txBody>
                  <a:tcPr marL="121920" marR="121920" marT="60960" marB="60960"/>
                </a:tc>
                <a:tc>
                  <a:txBody>
                    <a:bodyPr/>
                    <a:lstStyle/>
                    <a:p>
                      <a:pPr algn="r"/>
                      <a:r>
                        <a:rPr lang="en-US" sz="1600" dirty="0"/>
                        <a:t>6.06%
2</a:t>
                      </a:r>
                      <a:endParaRPr lang="en-US" sz="1600" b="0" dirty="0">
                        <a:solidFill>
                          <a:schemeClr val="bg1">
                            <a:lumMod val="50000"/>
                          </a:schemeClr>
                        </a:solidFill>
                      </a:endParaRPr>
                    </a:p>
                  </a:txBody>
                  <a:tcPr marL="121920" marR="121920" marT="60960" marB="60960"/>
                </a:tc>
                <a:tc>
                  <a:txBody>
                    <a:bodyPr/>
                    <a:lstStyle/>
                    <a:p>
                      <a:pPr algn="r"/>
                      <a:r>
                        <a:rPr lang="en-US" sz="1600" dirty="0"/>
                        <a:t>33</a:t>
                      </a:r>
                      <a:endParaRPr lang="en-US" sz="1600" b="0" dirty="0">
                        <a:solidFill>
                          <a:schemeClr val="bg1">
                            <a:lumMod val="50000"/>
                          </a:schemeClr>
                        </a:solidFill>
                      </a:endParaRPr>
                    </a:p>
                  </a:txBody>
                  <a:tcPr marL="121920" marR="121920" marT="60960" marB="60960"/>
                </a:tc>
                <a:extLst>
                  <a:ext uri="{0D108BD9-81ED-4DB2-BD59-A6C34878D82A}">
                    <a16:rowId xmlns:a16="http://schemas.microsoft.com/office/drawing/2014/main" val="10001"/>
                  </a:ext>
                </a:extLst>
              </a:tr>
              <a:tr h="609185">
                <a:tc>
                  <a:txBody>
                    <a:bodyPr/>
                    <a:lstStyle/>
                    <a:p>
                      <a:pPr algn="l"/>
                      <a:r>
                        <a:rPr lang="en-US" sz="1600" dirty="0"/>
                        <a:t>#2 Community Service Project</a:t>
                      </a:r>
                      <a:endParaRPr lang="en-US" sz="1600" b="0" dirty="0">
                        <a:solidFill>
                          <a:schemeClr val="bg1">
                            <a:lumMod val="50000"/>
                          </a:schemeClr>
                        </a:solidFill>
                      </a:endParaRPr>
                    </a:p>
                  </a:txBody>
                  <a:tcPr marL="121920" marR="121920" marT="60960" marB="60960"/>
                </a:tc>
                <a:tc>
                  <a:txBody>
                    <a:bodyPr/>
                    <a:lstStyle/>
                    <a:p>
                      <a:pPr algn="r"/>
                      <a:r>
                        <a:rPr lang="en-US" sz="1600" dirty="0"/>
                        <a:t>6.06%
2</a:t>
                      </a:r>
                      <a:endParaRPr lang="en-US" sz="1600" b="0" dirty="0">
                        <a:solidFill>
                          <a:schemeClr val="bg1">
                            <a:lumMod val="50000"/>
                          </a:schemeClr>
                        </a:solidFill>
                      </a:endParaRPr>
                    </a:p>
                  </a:txBody>
                  <a:tcPr marL="121920" marR="121920" marT="60960" marB="60960"/>
                </a:tc>
                <a:tc>
                  <a:txBody>
                    <a:bodyPr/>
                    <a:lstStyle/>
                    <a:p>
                      <a:pPr algn="r"/>
                      <a:r>
                        <a:rPr lang="en-US" sz="1600" b="1" dirty="0">
                          <a:solidFill>
                            <a:schemeClr val="bg1"/>
                          </a:solidFill>
                        </a:rPr>
                        <a:t>48.48%</a:t>
                      </a:r>
                    </a:p>
                    <a:p>
                      <a:pPr algn="r"/>
                      <a:r>
                        <a:rPr lang="en-US" sz="1600" b="1" dirty="0">
                          <a:solidFill>
                            <a:schemeClr val="bg1"/>
                          </a:solidFill>
                        </a:rPr>
                        <a:t>16</a:t>
                      </a:r>
                    </a:p>
                  </a:txBody>
                  <a:tcPr marL="121920" marR="121920" marT="60960" marB="60960">
                    <a:solidFill>
                      <a:schemeClr val="accent3"/>
                    </a:solidFill>
                  </a:tcPr>
                </a:tc>
                <a:tc>
                  <a:txBody>
                    <a:bodyPr/>
                    <a:lstStyle/>
                    <a:p>
                      <a:pPr algn="r"/>
                      <a:r>
                        <a:rPr lang="en-US" sz="1600" dirty="0"/>
                        <a:t>15.15%
5</a:t>
                      </a:r>
                      <a:endParaRPr lang="en-US" sz="1600" b="0" dirty="0">
                        <a:solidFill>
                          <a:schemeClr val="bg1">
                            <a:lumMod val="50000"/>
                          </a:schemeClr>
                        </a:solidFill>
                      </a:endParaRPr>
                    </a:p>
                  </a:txBody>
                  <a:tcPr marL="121920" marR="121920" marT="60960" marB="60960"/>
                </a:tc>
                <a:tc>
                  <a:txBody>
                    <a:bodyPr/>
                    <a:lstStyle/>
                    <a:p>
                      <a:pPr algn="r"/>
                      <a:r>
                        <a:rPr lang="en-US" sz="1600" dirty="0"/>
                        <a:t>21.21%
7</a:t>
                      </a:r>
                      <a:endParaRPr lang="en-US" sz="1600" b="0" dirty="0">
                        <a:solidFill>
                          <a:schemeClr val="bg1">
                            <a:lumMod val="50000"/>
                          </a:schemeClr>
                        </a:solidFill>
                      </a:endParaRPr>
                    </a:p>
                  </a:txBody>
                  <a:tcPr marL="121920" marR="121920" marT="60960" marB="60960"/>
                </a:tc>
                <a:tc>
                  <a:txBody>
                    <a:bodyPr/>
                    <a:lstStyle/>
                    <a:p>
                      <a:pPr algn="r"/>
                      <a:r>
                        <a:rPr lang="en-US" sz="1600" dirty="0"/>
                        <a:t>9.09%
3</a:t>
                      </a:r>
                      <a:endParaRPr lang="en-US" sz="1600" b="0" dirty="0">
                        <a:solidFill>
                          <a:schemeClr val="bg1">
                            <a:lumMod val="50000"/>
                          </a:schemeClr>
                        </a:solidFill>
                      </a:endParaRPr>
                    </a:p>
                  </a:txBody>
                  <a:tcPr marL="121920" marR="121920" marT="60960" marB="60960"/>
                </a:tc>
                <a:tc>
                  <a:txBody>
                    <a:bodyPr/>
                    <a:lstStyle/>
                    <a:p>
                      <a:pPr algn="r"/>
                      <a:r>
                        <a:rPr lang="en-US" sz="1600" dirty="0"/>
                        <a:t>33</a:t>
                      </a:r>
                      <a:endParaRPr lang="en-US" sz="1600" b="0" dirty="0">
                        <a:solidFill>
                          <a:schemeClr val="bg1">
                            <a:lumMod val="50000"/>
                          </a:schemeClr>
                        </a:solidFill>
                      </a:endParaRPr>
                    </a:p>
                  </a:txBody>
                  <a:tcPr marL="121920" marR="121920" marT="60960" marB="60960"/>
                </a:tc>
                <a:extLst>
                  <a:ext uri="{0D108BD9-81ED-4DB2-BD59-A6C34878D82A}">
                    <a16:rowId xmlns:a16="http://schemas.microsoft.com/office/drawing/2014/main" val="10002"/>
                  </a:ext>
                </a:extLst>
              </a:tr>
              <a:tr h="554389">
                <a:tc>
                  <a:txBody>
                    <a:bodyPr/>
                    <a:lstStyle/>
                    <a:p>
                      <a:pPr algn="l"/>
                      <a:r>
                        <a:rPr lang="en-US" sz="1600" dirty="0"/>
                        <a:t>#3: Church Service Project</a:t>
                      </a:r>
                      <a:endParaRPr lang="en-US" sz="1600" b="0" dirty="0">
                        <a:solidFill>
                          <a:schemeClr val="bg1">
                            <a:lumMod val="50000"/>
                          </a:schemeClr>
                        </a:solidFill>
                      </a:endParaRPr>
                    </a:p>
                  </a:txBody>
                  <a:tcPr marL="121920" marR="121920" marT="60960" marB="60960"/>
                </a:tc>
                <a:tc>
                  <a:txBody>
                    <a:bodyPr/>
                    <a:lstStyle/>
                    <a:p>
                      <a:pPr algn="r"/>
                      <a:r>
                        <a:rPr lang="en-US" sz="1600" dirty="0"/>
                        <a:t>9.38%
3</a:t>
                      </a:r>
                      <a:endParaRPr lang="en-US" sz="1600" b="0" dirty="0">
                        <a:solidFill>
                          <a:schemeClr val="bg1">
                            <a:lumMod val="50000"/>
                          </a:schemeClr>
                        </a:solidFill>
                      </a:endParaRPr>
                    </a:p>
                  </a:txBody>
                  <a:tcPr marL="121920" marR="121920" marT="60960" marB="60960"/>
                </a:tc>
                <a:tc>
                  <a:txBody>
                    <a:bodyPr/>
                    <a:lstStyle/>
                    <a:p>
                      <a:pPr algn="r"/>
                      <a:r>
                        <a:rPr lang="en-US" sz="1600" b="1" dirty="0">
                          <a:solidFill>
                            <a:schemeClr val="bg1"/>
                          </a:solidFill>
                        </a:rPr>
                        <a:t>43.75%
14</a:t>
                      </a:r>
                    </a:p>
                  </a:txBody>
                  <a:tcPr marL="121920" marR="121920" marT="60960" marB="60960">
                    <a:solidFill>
                      <a:schemeClr val="accent3"/>
                    </a:solidFill>
                  </a:tcPr>
                </a:tc>
                <a:tc>
                  <a:txBody>
                    <a:bodyPr/>
                    <a:lstStyle/>
                    <a:p>
                      <a:pPr algn="r"/>
                      <a:r>
                        <a:rPr lang="en-US" sz="1600" dirty="0"/>
                        <a:t>3.13%</a:t>
                      </a:r>
                    </a:p>
                    <a:p>
                      <a:pPr algn="r"/>
                      <a:r>
                        <a:rPr lang="en-US" sz="1600" b="0" dirty="0">
                          <a:solidFill>
                            <a:schemeClr val="bg1">
                              <a:lumMod val="50000"/>
                            </a:schemeClr>
                          </a:solidFill>
                        </a:rPr>
                        <a:t>1</a:t>
                      </a:r>
                    </a:p>
                  </a:txBody>
                  <a:tcPr marL="121920" marR="121920" marT="60960" marB="60960"/>
                </a:tc>
                <a:tc>
                  <a:txBody>
                    <a:bodyPr/>
                    <a:lstStyle/>
                    <a:p>
                      <a:pPr algn="r"/>
                      <a:r>
                        <a:rPr lang="en-US" sz="1600" dirty="0"/>
                        <a:t>31.25%
10</a:t>
                      </a:r>
                      <a:endParaRPr lang="en-US" sz="1600" b="0" dirty="0">
                        <a:solidFill>
                          <a:schemeClr val="bg1">
                            <a:lumMod val="50000"/>
                          </a:schemeClr>
                        </a:solidFill>
                      </a:endParaRPr>
                    </a:p>
                  </a:txBody>
                  <a:tcPr marL="121920" marR="121920" marT="60960" marB="60960"/>
                </a:tc>
                <a:tc>
                  <a:txBody>
                    <a:bodyPr/>
                    <a:lstStyle/>
                    <a:p>
                      <a:pPr algn="r"/>
                      <a:r>
                        <a:rPr lang="en-US" sz="1600" dirty="0"/>
                        <a:t>12.50%
4</a:t>
                      </a:r>
                      <a:endParaRPr lang="en-US" sz="1600" b="0" dirty="0">
                        <a:solidFill>
                          <a:schemeClr val="bg1">
                            <a:lumMod val="50000"/>
                          </a:schemeClr>
                        </a:solidFill>
                      </a:endParaRPr>
                    </a:p>
                  </a:txBody>
                  <a:tcPr marL="121920" marR="121920" marT="60960" marB="60960"/>
                </a:tc>
                <a:tc>
                  <a:txBody>
                    <a:bodyPr/>
                    <a:lstStyle/>
                    <a:p>
                      <a:pPr algn="r"/>
                      <a:r>
                        <a:rPr lang="en-US" sz="1600" dirty="0"/>
                        <a:t>32</a:t>
                      </a:r>
                      <a:endParaRPr lang="en-US" sz="1600" b="0" dirty="0">
                        <a:solidFill>
                          <a:schemeClr val="bg1">
                            <a:lumMod val="50000"/>
                          </a:schemeClr>
                        </a:solidFill>
                      </a:endParaRPr>
                    </a:p>
                  </a:txBody>
                  <a:tcPr marL="121920" marR="121920" marT="60960" marB="60960"/>
                </a:tc>
                <a:extLst>
                  <a:ext uri="{0D108BD9-81ED-4DB2-BD59-A6C34878D82A}">
                    <a16:rowId xmlns:a16="http://schemas.microsoft.com/office/drawing/2014/main" val="10003"/>
                  </a:ext>
                </a:extLst>
              </a:tr>
              <a:tr h="663246">
                <a:tc>
                  <a:txBody>
                    <a:bodyPr/>
                    <a:lstStyle/>
                    <a:p>
                      <a:pPr algn="l"/>
                      <a:r>
                        <a:rPr lang="en-US" sz="1600" dirty="0"/>
                        <a:t>#4: Outdoor Activities</a:t>
                      </a:r>
                      <a:endParaRPr lang="en-US" sz="1600" b="0" dirty="0">
                        <a:solidFill>
                          <a:schemeClr val="bg1">
                            <a:lumMod val="50000"/>
                          </a:schemeClr>
                        </a:solidFill>
                      </a:endParaRPr>
                    </a:p>
                  </a:txBody>
                  <a:tcPr marL="121920" marR="121920" marT="60960" marB="60960"/>
                </a:tc>
                <a:tc>
                  <a:txBody>
                    <a:bodyPr/>
                    <a:lstStyle/>
                    <a:p>
                      <a:pPr algn="r"/>
                      <a:r>
                        <a:rPr lang="en-US" sz="1600" dirty="0"/>
                        <a:t>9.09%
3</a:t>
                      </a:r>
                      <a:endParaRPr lang="en-US" sz="1600" b="0" dirty="0">
                        <a:solidFill>
                          <a:schemeClr val="bg1">
                            <a:lumMod val="50000"/>
                          </a:schemeClr>
                        </a:solidFill>
                      </a:endParaRPr>
                    </a:p>
                  </a:txBody>
                  <a:tcPr marL="121920" marR="121920" marT="60960" marB="60960"/>
                </a:tc>
                <a:tc>
                  <a:txBody>
                    <a:bodyPr/>
                    <a:lstStyle/>
                    <a:p>
                      <a:pPr algn="r"/>
                      <a:r>
                        <a:rPr lang="en-US" sz="1600" b="1" dirty="0">
                          <a:solidFill>
                            <a:schemeClr val="bg1"/>
                          </a:solidFill>
                        </a:rPr>
                        <a:t>69.70%
23</a:t>
                      </a:r>
                    </a:p>
                  </a:txBody>
                  <a:tcPr marL="121920" marR="121920" marT="60960" marB="60960">
                    <a:solidFill>
                      <a:schemeClr val="accent3"/>
                    </a:solidFill>
                  </a:tcPr>
                </a:tc>
                <a:tc>
                  <a:txBody>
                    <a:bodyPr/>
                    <a:lstStyle/>
                    <a:p>
                      <a:pPr algn="r"/>
                      <a:r>
                        <a:rPr lang="en-US" sz="1600" dirty="0"/>
                        <a:t>0.00%</a:t>
                      </a:r>
                    </a:p>
                    <a:p>
                      <a:pPr algn="r"/>
                      <a:r>
                        <a:rPr lang="en-US" sz="1600" b="0" dirty="0">
                          <a:solidFill>
                            <a:schemeClr val="bg1">
                              <a:lumMod val="50000"/>
                            </a:schemeClr>
                          </a:solidFill>
                        </a:rPr>
                        <a:t>0</a:t>
                      </a:r>
                    </a:p>
                  </a:txBody>
                  <a:tcPr marL="121920" marR="121920" marT="60960" marB="60960"/>
                </a:tc>
                <a:tc>
                  <a:txBody>
                    <a:bodyPr/>
                    <a:lstStyle/>
                    <a:p>
                      <a:pPr algn="r"/>
                      <a:r>
                        <a:rPr lang="en-US" sz="1600" dirty="0"/>
                        <a:t>12.12%
4</a:t>
                      </a:r>
                      <a:endParaRPr lang="en-US" sz="1600" b="0" dirty="0">
                        <a:solidFill>
                          <a:schemeClr val="bg1">
                            <a:lumMod val="50000"/>
                          </a:schemeClr>
                        </a:solidFill>
                      </a:endParaRPr>
                    </a:p>
                  </a:txBody>
                  <a:tcPr marL="121920" marR="121920" marT="60960" marB="60960"/>
                </a:tc>
                <a:tc>
                  <a:txBody>
                    <a:bodyPr/>
                    <a:lstStyle/>
                    <a:p>
                      <a:pPr algn="r"/>
                      <a:r>
                        <a:rPr lang="en-US" sz="1600" dirty="0"/>
                        <a:t>9.09%
3</a:t>
                      </a:r>
                      <a:endParaRPr lang="en-US" sz="1600" b="0" dirty="0">
                        <a:solidFill>
                          <a:schemeClr val="bg1">
                            <a:lumMod val="50000"/>
                          </a:schemeClr>
                        </a:solidFill>
                      </a:endParaRPr>
                    </a:p>
                  </a:txBody>
                  <a:tcPr marL="121920" marR="121920" marT="60960" marB="60960"/>
                </a:tc>
                <a:tc>
                  <a:txBody>
                    <a:bodyPr/>
                    <a:lstStyle/>
                    <a:p>
                      <a:pPr algn="r"/>
                      <a:r>
                        <a:rPr lang="en-US" sz="1600" dirty="0"/>
                        <a:t>33</a:t>
                      </a:r>
                      <a:endParaRPr lang="en-US" sz="1600" b="0" dirty="0">
                        <a:solidFill>
                          <a:schemeClr val="bg1">
                            <a:lumMod val="50000"/>
                          </a:schemeClr>
                        </a:solidFill>
                      </a:endParaRPr>
                    </a:p>
                  </a:txBody>
                  <a:tcPr marL="121920" marR="121920" marT="60960" marB="60960"/>
                </a:tc>
                <a:extLst>
                  <a:ext uri="{0D108BD9-81ED-4DB2-BD59-A6C34878D82A}">
                    <a16:rowId xmlns:a16="http://schemas.microsoft.com/office/drawing/2014/main" val="10004"/>
                  </a:ext>
                </a:extLst>
              </a:tr>
              <a:tr h="634793">
                <a:tc>
                  <a:txBody>
                    <a:bodyPr/>
                    <a:lstStyle/>
                    <a:p>
                      <a:pPr algn="l"/>
                      <a:r>
                        <a:rPr lang="en-US" sz="1600" dirty="0"/>
                        <a:t>#5: Youth Prepared dinner</a:t>
                      </a:r>
                      <a:endParaRPr lang="en-US" sz="1600" b="0" dirty="0">
                        <a:solidFill>
                          <a:schemeClr val="bg1">
                            <a:lumMod val="50000"/>
                          </a:schemeClr>
                        </a:solidFill>
                      </a:endParaRPr>
                    </a:p>
                  </a:txBody>
                  <a:tcPr marL="121920" marR="121920" marT="60960" marB="60960"/>
                </a:tc>
                <a:tc>
                  <a:txBody>
                    <a:bodyPr/>
                    <a:lstStyle/>
                    <a:p>
                      <a:pPr algn="r"/>
                      <a:r>
                        <a:rPr lang="en-US" sz="1600" dirty="0"/>
                        <a:t>15.15%
5</a:t>
                      </a:r>
                      <a:endParaRPr lang="en-US" sz="1600" b="0" dirty="0">
                        <a:solidFill>
                          <a:schemeClr val="bg1">
                            <a:lumMod val="50000"/>
                          </a:schemeClr>
                        </a:solidFill>
                      </a:endParaRPr>
                    </a:p>
                  </a:txBody>
                  <a:tcPr marL="121920" marR="121920" marT="60960" marB="60960"/>
                </a:tc>
                <a:tc>
                  <a:txBody>
                    <a:bodyPr/>
                    <a:lstStyle/>
                    <a:p>
                      <a:pPr algn="r"/>
                      <a:r>
                        <a:rPr lang="en-US" sz="1600" b="1" dirty="0">
                          <a:solidFill>
                            <a:schemeClr val="bg1"/>
                          </a:solidFill>
                        </a:rPr>
                        <a:t>54.55%
18</a:t>
                      </a:r>
                    </a:p>
                  </a:txBody>
                  <a:tcPr marL="121920" marR="121920" marT="60960" marB="60960">
                    <a:solidFill>
                      <a:schemeClr val="accent3"/>
                    </a:solidFill>
                  </a:tcPr>
                </a:tc>
                <a:tc>
                  <a:txBody>
                    <a:bodyPr/>
                    <a:lstStyle/>
                    <a:p>
                      <a:pPr algn="r"/>
                      <a:r>
                        <a:rPr lang="en-US" sz="1600" dirty="0"/>
                        <a:t>3.03%
1</a:t>
                      </a:r>
                      <a:endParaRPr lang="en-US" sz="1600" b="0" dirty="0">
                        <a:solidFill>
                          <a:schemeClr val="bg1">
                            <a:lumMod val="50000"/>
                          </a:schemeClr>
                        </a:solidFill>
                      </a:endParaRPr>
                    </a:p>
                  </a:txBody>
                  <a:tcPr marL="121920" marR="121920" marT="60960" marB="60960"/>
                </a:tc>
                <a:tc>
                  <a:txBody>
                    <a:bodyPr/>
                    <a:lstStyle/>
                    <a:p>
                      <a:pPr algn="r"/>
                      <a:r>
                        <a:rPr lang="en-US" sz="1600" dirty="0"/>
                        <a:t>9.09%
3</a:t>
                      </a:r>
                      <a:endParaRPr lang="en-US" sz="1600" b="0" dirty="0">
                        <a:solidFill>
                          <a:schemeClr val="bg1">
                            <a:lumMod val="50000"/>
                          </a:schemeClr>
                        </a:solidFill>
                      </a:endParaRPr>
                    </a:p>
                  </a:txBody>
                  <a:tcPr marL="121920" marR="121920" marT="60960" marB="60960"/>
                </a:tc>
                <a:tc>
                  <a:txBody>
                    <a:bodyPr/>
                    <a:lstStyle/>
                    <a:p>
                      <a:pPr algn="r"/>
                      <a:r>
                        <a:rPr lang="en-US" sz="1600" dirty="0"/>
                        <a:t>18.18%
6</a:t>
                      </a:r>
                      <a:endParaRPr lang="en-US" sz="1600" b="0" dirty="0">
                        <a:solidFill>
                          <a:schemeClr val="bg1">
                            <a:lumMod val="50000"/>
                          </a:schemeClr>
                        </a:solidFill>
                      </a:endParaRPr>
                    </a:p>
                  </a:txBody>
                  <a:tcPr marL="121920" marR="121920" marT="60960" marB="60960"/>
                </a:tc>
                <a:tc>
                  <a:txBody>
                    <a:bodyPr/>
                    <a:lstStyle/>
                    <a:p>
                      <a:pPr algn="r"/>
                      <a:r>
                        <a:rPr lang="en-US" sz="1600" dirty="0"/>
                        <a:t>33</a:t>
                      </a:r>
                      <a:endParaRPr lang="en-US" sz="1600" b="0" dirty="0">
                        <a:solidFill>
                          <a:schemeClr val="bg1">
                            <a:lumMod val="50000"/>
                          </a:schemeClr>
                        </a:solidFill>
                      </a:endParaRPr>
                    </a:p>
                  </a:txBody>
                  <a:tcPr marL="121920" marR="121920" marT="60960" marB="60960"/>
                </a:tc>
                <a:extLst>
                  <a:ext uri="{0D108BD9-81ED-4DB2-BD59-A6C34878D82A}">
                    <a16:rowId xmlns:a16="http://schemas.microsoft.com/office/drawing/2014/main" val="10005"/>
                  </a:ext>
                </a:extLst>
              </a:tr>
              <a:tr h="867747">
                <a:tc>
                  <a:txBody>
                    <a:bodyPr/>
                    <a:lstStyle/>
                    <a:p>
                      <a:pPr algn="l"/>
                      <a:r>
                        <a:rPr lang="en-US" sz="1600" dirty="0"/>
                        <a:t>#6: Mission Trip </a:t>
                      </a:r>
                      <a:endParaRPr lang="en-US" sz="1600" b="0" dirty="0">
                        <a:solidFill>
                          <a:schemeClr val="bg1">
                            <a:lumMod val="50000"/>
                          </a:schemeClr>
                        </a:solidFill>
                      </a:endParaRPr>
                    </a:p>
                  </a:txBody>
                  <a:tcPr marL="121920" marR="121920" marT="60960" marB="60960"/>
                </a:tc>
                <a:tc>
                  <a:txBody>
                    <a:bodyPr/>
                    <a:lstStyle/>
                    <a:p>
                      <a:pPr algn="r"/>
                      <a:r>
                        <a:rPr lang="en-US" sz="1600" dirty="0"/>
                        <a:t>15.15%
5</a:t>
                      </a:r>
                      <a:endParaRPr lang="en-US" sz="1600" b="0" dirty="0">
                        <a:solidFill>
                          <a:schemeClr val="bg1">
                            <a:lumMod val="50000"/>
                          </a:schemeClr>
                        </a:solidFill>
                      </a:endParaRPr>
                    </a:p>
                  </a:txBody>
                  <a:tcPr marL="121920" marR="121920" marT="60960" marB="60960"/>
                </a:tc>
                <a:tc>
                  <a:txBody>
                    <a:bodyPr/>
                    <a:lstStyle/>
                    <a:p>
                      <a:pPr algn="r"/>
                      <a:r>
                        <a:rPr lang="en-US" sz="1600" b="1" dirty="0">
                          <a:solidFill>
                            <a:schemeClr val="bg1"/>
                          </a:solidFill>
                        </a:rPr>
                        <a:t>60.61%
20</a:t>
                      </a:r>
                    </a:p>
                  </a:txBody>
                  <a:tcPr marL="121920" marR="121920" marT="60960" marB="60960">
                    <a:solidFill>
                      <a:schemeClr val="accent3"/>
                    </a:solidFill>
                  </a:tcPr>
                </a:tc>
                <a:tc>
                  <a:txBody>
                    <a:bodyPr/>
                    <a:lstStyle/>
                    <a:p>
                      <a:pPr algn="r"/>
                      <a:r>
                        <a:rPr lang="en-US" sz="1600" dirty="0"/>
                        <a:t>6.06%</a:t>
                      </a:r>
                    </a:p>
                    <a:p>
                      <a:pPr algn="r"/>
                      <a:r>
                        <a:rPr lang="en-US" sz="1600" b="0" dirty="0">
                          <a:solidFill>
                            <a:schemeClr val="bg1">
                              <a:lumMod val="50000"/>
                            </a:schemeClr>
                          </a:solidFill>
                        </a:rPr>
                        <a:t>2</a:t>
                      </a:r>
                    </a:p>
                  </a:txBody>
                  <a:tcPr marL="121920" marR="121920" marT="60960" marB="60960"/>
                </a:tc>
                <a:tc>
                  <a:txBody>
                    <a:bodyPr/>
                    <a:lstStyle/>
                    <a:p>
                      <a:pPr algn="r"/>
                      <a:r>
                        <a:rPr lang="en-US" sz="1600" dirty="0"/>
                        <a:t>3.03%
1</a:t>
                      </a:r>
                      <a:endParaRPr lang="en-US" sz="1600" b="0" dirty="0">
                        <a:solidFill>
                          <a:schemeClr val="bg1">
                            <a:lumMod val="50000"/>
                          </a:schemeClr>
                        </a:solidFill>
                      </a:endParaRPr>
                    </a:p>
                  </a:txBody>
                  <a:tcPr marL="121920" marR="121920" marT="60960" marB="60960"/>
                </a:tc>
                <a:tc>
                  <a:txBody>
                    <a:bodyPr/>
                    <a:lstStyle/>
                    <a:p>
                      <a:pPr algn="r"/>
                      <a:r>
                        <a:rPr lang="en-US" sz="1600" dirty="0"/>
                        <a:t>15.15%</a:t>
                      </a:r>
                    </a:p>
                    <a:p>
                      <a:pPr algn="r"/>
                      <a:r>
                        <a:rPr lang="en-US" sz="1600" b="0" dirty="0">
                          <a:solidFill>
                            <a:schemeClr val="bg1">
                              <a:lumMod val="50000"/>
                            </a:schemeClr>
                          </a:solidFill>
                        </a:rPr>
                        <a:t>5</a:t>
                      </a:r>
                    </a:p>
                  </a:txBody>
                  <a:tcPr marL="121920" marR="121920" marT="60960" marB="60960"/>
                </a:tc>
                <a:tc>
                  <a:txBody>
                    <a:bodyPr/>
                    <a:lstStyle/>
                    <a:p>
                      <a:pPr algn="r"/>
                      <a:r>
                        <a:rPr lang="en-US" sz="1600" dirty="0"/>
                        <a:t>33</a:t>
                      </a:r>
                      <a:endParaRPr lang="en-US" sz="1600" b="0" dirty="0">
                        <a:solidFill>
                          <a:schemeClr val="bg1">
                            <a:lumMod val="50000"/>
                          </a:schemeClr>
                        </a:solidFill>
                      </a:endParaRPr>
                    </a:p>
                  </a:txBody>
                  <a:tcPr marL="121920" marR="121920" marT="60960" marB="6096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792013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C002C-DA05-F53F-C3C3-D123F88E0618}"/>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007F444E-9D3E-1289-7DCB-C5C58554DFE3}"/>
              </a:ext>
            </a:extLst>
          </p:cNvPr>
          <p:cNvSpPr>
            <a:spLocks noGrp="1"/>
          </p:cNvSpPr>
          <p:nvPr>
            <p:ph type="title"/>
          </p:nvPr>
        </p:nvSpPr>
        <p:spPr>
          <a:xfrm>
            <a:off x="660887" y="322132"/>
            <a:ext cx="10465427" cy="731617"/>
          </a:xfrm>
        </p:spPr>
        <p:txBody>
          <a:bodyPr>
            <a:noAutofit/>
          </a:bodyPr>
          <a:lstStyle/>
          <a:p>
            <a:r>
              <a:rPr lang="en-GB" sz="2400" dirty="0"/>
              <a:t>“Personal Growth" activities in youth group per congregational survey</a:t>
            </a:r>
            <a:endParaRPr sz="2400" dirty="0"/>
          </a:p>
        </p:txBody>
      </p:sp>
      <p:graphicFrame>
        <p:nvGraphicFramePr>
          <p:cNvPr id="4" name="Table Placeholder">
            <a:extLst>
              <a:ext uri="{FF2B5EF4-FFF2-40B4-BE49-F238E27FC236}">
                <a16:creationId xmlns:a16="http://schemas.microsoft.com/office/drawing/2014/main" id="{052AA30E-5878-E226-2B4B-30FFF345C53E}"/>
              </a:ext>
            </a:extLst>
          </p:cNvPr>
          <p:cNvGraphicFramePr>
            <a:graphicFrameLocks/>
          </p:cNvGraphicFramePr>
          <p:nvPr>
            <p:extLst>
              <p:ext uri="{D42A27DB-BD31-4B8C-83A1-F6EECF244321}">
                <p14:modId xmlns:p14="http://schemas.microsoft.com/office/powerpoint/2010/main" val="3236575040"/>
              </p:ext>
            </p:extLst>
          </p:nvPr>
        </p:nvGraphicFramePr>
        <p:xfrm>
          <a:off x="660888" y="1313289"/>
          <a:ext cx="10465427" cy="4018073"/>
        </p:xfrm>
        <a:graphic>
          <a:graphicData uri="http://schemas.openxmlformats.org/drawingml/2006/table">
            <a:tbl>
              <a:tblPr>
                <a:tableStyleId>{8A107856-5554-42FB-B03E-39F5DBC370BA}</a:tableStyleId>
              </a:tblPr>
              <a:tblGrid>
                <a:gridCol w="1744826">
                  <a:extLst>
                    <a:ext uri="{9D8B030D-6E8A-4147-A177-3AD203B41FA5}">
                      <a16:colId xmlns:a16="http://schemas.microsoft.com/office/drawing/2014/main" val="20000"/>
                    </a:ext>
                  </a:extLst>
                </a:gridCol>
                <a:gridCol w="1245296">
                  <a:extLst>
                    <a:ext uri="{9D8B030D-6E8A-4147-A177-3AD203B41FA5}">
                      <a16:colId xmlns:a16="http://schemas.microsoft.com/office/drawing/2014/main" val="20001"/>
                    </a:ext>
                  </a:extLst>
                </a:gridCol>
                <a:gridCol w="1495061">
                  <a:extLst>
                    <a:ext uri="{9D8B030D-6E8A-4147-A177-3AD203B41FA5}">
                      <a16:colId xmlns:a16="http://schemas.microsoft.com/office/drawing/2014/main" val="20002"/>
                    </a:ext>
                  </a:extLst>
                </a:gridCol>
                <a:gridCol w="1495061">
                  <a:extLst>
                    <a:ext uri="{9D8B030D-6E8A-4147-A177-3AD203B41FA5}">
                      <a16:colId xmlns:a16="http://schemas.microsoft.com/office/drawing/2014/main" val="20003"/>
                    </a:ext>
                  </a:extLst>
                </a:gridCol>
                <a:gridCol w="1700435">
                  <a:extLst>
                    <a:ext uri="{9D8B030D-6E8A-4147-A177-3AD203B41FA5}">
                      <a16:colId xmlns:a16="http://schemas.microsoft.com/office/drawing/2014/main" val="20004"/>
                    </a:ext>
                  </a:extLst>
                </a:gridCol>
                <a:gridCol w="1922106">
                  <a:extLst>
                    <a:ext uri="{9D8B030D-6E8A-4147-A177-3AD203B41FA5}">
                      <a16:colId xmlns:a16="http://schemas.microsoft.com/office/drawing/2014/main" val="20005"/>
                    </a:ext>
                  </a:extLst>
                </a:gridCol>
                <a:gridCol w="862642">
                  <a:extLst>
                    <a:ext uri="{9D8B030D-6E8A-4147-A177-3AD203B41FA5}">
                      <a16:colId xmlns:a16="http://schemas.microsoft.com/office/drawing/2014/main" val="20006"/>
                    </a:ext>
                  </a:extLst>
                </a:gridCol>
              </a:tblGrid>
              <a:tr h="674132">
                <a:tc>
                  <a:txBody>
                    <a:bodyPr/>
                    <a:lstStyle/>
                    <a:p>
                      <a:pPr algn="l"/>
                      <a:endParaRPr lang="en-US" sz="1900" dirty="0"/>
                    </a:p>
                  </a:txBody>
                  <a:tcPr marL="121920" marR="121920" marT="60960" marB="60960"/>
                </a:tc>
                <a:tc>
                  <a:txBody>
                    <a:bodyPr/>
                    <a:lstStyle/>
                    <a:p>
                      <a:pPr algn="r"/>
                      <a:r>
                        <a:rPr lang="en-US" sz="1900" dirty="0"/>
                        <a:t>N.O. - N.I. </a:t>
                      </a:r>
                      <a:endParaRPr lang="en-US" sz="1900" b="0" dirty="0">
                        <a:solidFill>
                          <a:schemeClr val="bg1">
                            <a:lumMod val="50000"/>
                          </a:schemeClr>
                        </a:solidFill>
                      </a:endParaRPr>
                    </a:p>
                  </a:txBody>
                  <a:tcPr marL="121920" marR="121920" marT="60960" marB="60960" anchor="ctr"/>
                </a:tc>
                <a:tc>
                  <a:txBody>
                    <a:bodyPr/>
                    <a:lstStyle/>
                    <a:p>
                      <a:pPr algn="r"/>
                      <a:r>
                        <a:rPr lang="en-US" sz="1900" dirty="0">
                          <a:solidFill>
                            <a:schemeClr val="bg1"/>
                          </a:solidFill>
                        </a:rPr>
                        <a:t>N.O. - Int</a:t>
                      </a:r>
                      <a:endParaRPr lang="en-US" sz="1900" b="0" dirty="0">
                        <a:solidFill>
                          <a:schemeClr val="bg1"/>
                        </a:solidFill>
                      </a:endParaRPr>
                    </a:p>
                  </a:txBody>
                  <a:tcPr marL="121920" marR="121920" marT="60960" marB="60960" anchor="ctr">
                    <a:solidFill>
                      <a:schemeClr val="accent3"/>
                    </a:solidFill>
                  </a:tcPr>
                </a:tc>
                <a:tc>
                  <a:txBody>
                    <a:bodyPr/>
                    <a:lstStyle/>
                    <a:p>
                      <a:pPr algn="r"/>
                      <a:r>
                        <a:rPr lang="en-US" sz="1900" dirty="0"/>
                        <a:t>OFF – N.I.</a:t>
                      </a:r>
                      <a:endParaRPr lang="en-US" sz="1900" b="0" dirty="0">
                        <a:solidFill>
                          <a:schemeClr val="bg1">
                            <a:lumMod val="50000"/>
                          </a:schemeClr>
                        </a:solidFill>
                      </a:endParaRPr>
                    </a:p>
                  </a:txBody>
                  <a:tcPr marL="121920" marR="121920" marT="60960" marB="60960" anchor="ctr"/>
                </a:tc>
                <a:tc>
                  <a:txBody>
                    <a:bodyPr/>
                    <a:lstStyle/>
                    <a:p>
                      <a:pPr algn="r"/>
                      <a:r>
                        <a:rPr lang="en-US" sz="1900" dirty="0"/>
                        <a:t>OFF - ATTEND WHEN CAN</a:t>
                      </a:r>
                      <a:endParaRPr lang="en-US" sz="1900" b="0" dirty="0">
                        <a:solidFill>
                          <a:schemeClr val="bg1">
                            <a:lumMod val="50000"/>
                          </a:schemeClr>
                        </a:solidFill>
                      </a:endParaRPr>
                    </a:p>
                  </a:txBody>
                  <a:tcPr marL="121920" marR="121920" marT="60960" marB="60960" anchor="ctr"/>
                </a:tc>
                <a:tc>
                  <a:txBody>
                    <a:bodyPr/>
                    <a:lstStyle/>
                    <a:p>
                      <a:pPr algn="r"/>
                      <a:r>
                        <a:rPr lang="en-US" sz="1900" dirty="0"/>
                        <a:t>OFF- TRY NEVER TO MISS IT</a:t>
                      </a:r>
                      <a:endParaRPr lang="en-US" sz="1900" b="0" dirty="0">
                        <a:solidFill>
                          <a:schemeClr val="bg1">
                            <a:lumMod val="50000"/>
                          </a:schemeClr>
                        </a:solidFill>
                      </a:endParaRPr>
                    </a:p>
                  </a:txBody>
                  <a:tcPr marL="121920" marR="121920" marT="60960" marB="60960" anchor="ctr"/>
                </a:tc>
                <a:tc>
                  <a:txBody>
                    <a:bodyPr/>
                    <a:lstStyle/>
                    <a:p>
                      <a:pPr algn="r"/>
                      <a:r>
                        <a:rPr lang="en-US" sz="1900" dirty="0"/>
                        <a:t>TOTAL</a:t>
                      </a:r>
                      <a:endParaRPr lang="en-US" sz="1900" b="0" dirty="0">
                        <a:solidFill>
                          <a:schemeClr val="bg1">
                            <a:lumMod val="50000"/>
                          </a:schemeClr>
                        </a:solidFill>
                      </a:endParaRPr>
                    </a:p>
                  </a:txBody>
                  <a:tcPr marL="121920" marR="121920" marT="60960" marB="60960" anchor="ctr"/>
                </a:tc>
                <a:extLst>
                  <a:ext uri="{0D108BD9-81ED-4DB2-BD59-A6C34878D82A}">
                    <a16:rowId xmlns:a16="http://schemas.microsoft.com/office/drawing/2014/main" val="10000"/>
                  </a:ext>
                </a:extLst>
              </a:tr>
              <a:tr h="588601">
                <a:tc>
                  <a:txBody>
                    <a:bodyPr/>
                    <a:lstStyle/>
                    <a:p>
                      <a:pPr algn="l"/>
                      <a:r>
                        <a:rPr lang="en-US" sz="1600" dirty="0"/>
                        <a:t># 1: Gift assessment</a:t>
                      </a:r>
                      <a:endParaRPr lang="en-US" sz="1600" b="0" dirty="0">
                        <a:solidFill>
                          <a:schemeClr val="bg1">
                            <a:lumMod val="50000"/>
                          </a:schemeClr>
                        </a:solidFill>
                      </a:endParaRPr>
                    </a:p>
                  </a:txBody>
                  <a:tcPr marL="121920" marR="121920" marT="60960" marB="60960"/>
                </a:tc>
                <a:tc>
                  <a:txBody>
                    <a:bodyPr/>
                    <a:lstStyle/>
                    <a:p>
                      <a:pPr algn="r"/>
                      <a:r>
                        <a:rPr lang="en-US" sz="1600" dirty="0"/>
                        <a:t>12.12 %
4</a:t>
                      </a:r>
                      <a:endParaRPr lang="en-US" sz="1600" b="0" dirty="0">
                        <a:solidFill>
                          <a:schemeClr val="bg1">
                            <a:lumMod val="50000"/>
                          </a:schemeClr>
                        </a:solidFill>
                      </a:endParaRPr>
                    </a:p>
                  </a:txBody>
                  <a:tcPr marL="121920" marR="121920" marT="60960" marB="60960"/>
                </a:tc>
                <a:tc>
                  <a:txBody>
                    <a:bodyPr/>
                    <a:lstStyle/>
                    <a:p>
                      <a:pPr algn="r"/>
                      <a:r>
                        <a:rPr lang="en-US" sz="1600" dirty="0">
                          <a:solidFill>
                            <a:schemeClr val="bg1"/>
                          </a:solidFill>
                        </a:rPr>
                        <a:t>42.42%
14</a:t>
                      </a:r>
                      <a:endParaRPr lang="en-US" sz="1600" b="0" dirty="0">
                        <a:solidFill>
                          <a:schemeClr val="bg1"/>
                        </a:solidFill>
                      </a:endParaRPr>
                    </a:p>
                  </a:txBody>
                  <a:tcPr marL="121920" marR="121920" marT="60960" marB="60960">
                    <a:solidFill>
                      <a:schemeClr val="accent3"/>
                    </a:solidFill>
                  </a:tcPr>
                </a:tc>
                <a:tc>
                  <a:txBody>
                    <a:bodyPr/>
                    <a:lstStyle/>
                    <a:p>
                      <a:pPr algn="r"/>
                      <a:r>
                        <a:rPr lang="en-US" sz="1600" dirty="0"/>
                        <a:t>3.03%</a:t>
                      </a:r>
                    </a:p>
                    <a:p>
                      <a:pPr algn="r"/>
                      <a:r>
                        <a:rPr lang="en-US" sz="1600" b="0" dirty="0">
                          <a:solidFill>
                            <a:schemeClr val="bg1">
                              <a:lumMod val="50000"/>
                            </a:schemeClr>
                          </a:solidFill>
                        </a:rPr>
                        <a:t>1</a:t>
                      </a:r>
                    </a:p>
                  </a:txBody>
                  <a:tcPr marL="121920" marR="121920" marT="60960" marB="60960"/>
                </a:tc>
                <a:tc>
                  <a:txBody>
                    <a:bodyPr/>
                    <a:lstStyle/>
                    <a:p>
                      <a:pPr algn="r"/>
                      <a:r>
                        <a:rPr lang="en-US" sz="1600" dirty="0"/>
                        <a:t>24.24%
8</a:t>
                      </a:r>
                      <a:endParaRPr lang="en-US" sz="1600" b="0" dirty="0">
                        <a:solidFill>
                          <a:schemeClr val="bg1">
                            <a:lumMod val="50000"/>
                          </a:schemeClr>
                        </a:solidFill>
                      </a:endParaRPr>
                    </a:p>
                  </a:txBody>
                  <a:tcPr marL="121920" marR="121920" marT="60960" marB="60960"/>
                </a:tc>
                <a:tc>
                  <a:txBody>
                    <a:bodyPr/>
                    <a:lstStyle/>
                    <a:p>
                      <a:pPr algn="r"/>
                      <a:r>
                        <a:rPr lang="en-US" sz="1600" dirty="0"/>
                        <a:t>18.18%
6</a:t>
                      </a:r>
                      <a:endParaRPr lang="en-US" sz="1600" b="0" dirty="0">
                        <a:solidFill>
                          <a:schemeClr val="bg1">
                            <a:lumMod val="50000"/>
                          </a:schemeClr>
                        </a:solidFill>
                      </a:endParaRPr>
                    </a:p>
                  </a:txBody>
                  <a:tcPr marL="121920" marR="121920" marT="60960" marB="60960"/>
                </a:tc>
                <a:tc>
                  <a:txBody>
                    <a:bodyPr/>
                    <a:lstStyle/>
                    <a:p>
                      <a:pPr algn="r"/>
                      <a:r>
                        <a:rPr lang="en-US" sz="1600" dirty="0"/>
                        <a:t>33</a:t>
                      </a:r>
                      <a:endParaRPr lang="en-US" sz="1600" b="0" dirty="0">
                        <a:solidFill>
                          <a:schemeClr val="bg1">
                            <a:lumMod val="50000"/>
                          </a:schemeClr>
                        </a:solidFill>
                      </a:endParaRPr>
                    </a:p>
                  </a:txBody>
                  <a:tcPr marL="121920" marR="121920" marT="60960" marB="60960"/>
                </a:tc>
                <a:extLst>
                  <a:ext uri="{0D108BD9-81ED-4DB2-BD59-A6C34878D82A}">
                    <a16:rowId xmlns:a16="http://schemas.microsoft.com/office/drawing/2014/main" val="10001"/>
                  </a:ext>
                </a:extLst>
              </a:tr>
              <a:tr h="609185">
                <a:tc>
                  <a:txBody>
                    <a:bodyPr/>
                    <a:lstStyle/>
                    <a:p>
                      <a:pPr algn="l"/>
                      <a:r>
                        <a:rPr lang="en-US" sz="1600" dirty="0"/>
                        <a:t>#2 Personality Assessment</a:t>
                      </a:r>
                      <a:endParaRPr lang="en-US" sz="1600" b="0" dirty="0">
                        <a:solidFill>
                          <a:schemeClr val="bg1">
                            <a:lumMod val="50000"/>
                          </a:schemeClr>
                        </a:solidFill>
                      </a:endParaRPr>
                    </a:p>
                  </a:txBody>
                  <a:tcPr marL="121920" marR="121920" marT="60960" marB="60960"/>
                </a:tc>
                <a:tc>
                  <a:txBody>
                    <a:bodyPr/>
                    <a:lstStyle/>
                    <a:p>
                      <a:pPr algn="r"/>
                      <a:r>
                        <a:rPr lang="en-US" sz="1600" dirty="0"/>
                        <a:t>18.18%
6</a:t>
                      </a:r>
                      <a:endParaRPr lang="en-US" sz="1600" b="0" dirty="0">
                        <a:solidFill>
                          <a:schemeClr val="bg1">
                            <a:lumMod val="50000"/>
                          </a:schemeClr>
                        </a:solidFill>
                      </a:endParaRPr>
                    </a:p>
                  </a:txBody>
                  <a:tcPr marL="121920" marR="121920" marT="60960" marB="60960"/>
                </a:tc>
                <a:tc>
                  <a:txBody>
                    <a:bodyPr/>
                    <a:lstStyle/>
                    <a:p>
                      <a:pPr algn="r"/>
                      <a:r>
                        <a:rPr lang="en-US" sz="1600" dirty="0">
                          <a:solidFill>
                            <a:schemeClr val="bg1"/>
                          </a:solidFill>
                        </a:rPr>
                        <a:t>45.45%
15</a:t>
                      </a:r>
                      <a:endParaRPr lang="en-US" sz="1600" b="0" dirty="0">
                        <a:solidFill>
                          <a:schemeClr val="bg1"/>
                        </a:solidFill>
                      </a:endParaRPr>
                    </a:p>
                  </a:txBody>
                  <a:tcPr marL="121920" marR="121920" marT="60960" marB="60960">
                    <a:solidFill>
                      <a:schemeClr val="accent3"/>
                    </a:solidFill>
                  </a:tcPr>
                </a:tc>
                <a:tc>
                  <a:txBody>
                    <a:bodyPr/>
                    <a:lstStyle/>
                    <a:p>
                      <a:pPr algn="r"/>
                      <a:r>
                        <a:rPr lang="en-US" sz="1600" dirty="0"/>
                        <a:t>0.00%
0</a:t>
                      </a:r>
                      <a:endParaRPr lang="en-US" sz="1600" b="0" dirty="0">
                        <a:solidFill>
                          <a:schemeClr val="bg1">
                            <a:lumMod val="50000"/>
                          </a:schemeClr>
                        </a:solidFill>
                      </a:endParaRPr>
                    </a:p>
                  </a:txBody>
                  <a:tcPr marL="121920" marR="121920" marT="60960" marB="60960"/>
                </a:tc>
                <a:tc>
                  <a:txBody>
                    <a:bodyPr/>
                    <a:lstStyle/>
                    <a:p>
                      <a:pPr algn="r"/>
                      <a:r>
                        <a:rPr lang="en-US" sz="1600" dirty="0"/>
                        <a:t>21.21%
7</a:t>
                      </a:r>
                      <a:endParaRPr lang="en-US" sz="1600" b="0" dirty="0">
                        <a:solidFill>
                          <a:schemeClr val="bg1">
                            <a:lumMod val="50000"/>
                          </a:schemeClr>
                        </a:solidFill>
                      </a:endParaRPr>
                    </a:p>
                  </a:txBody>
                  <a:tcPr marL="121920" marR="121920" marT="60960" marB="60960"/>
                </a:tc>
                <a:tc>
                  <a:txBody>
                    <a:bodyPr/>
                    <a:lstStyle/>
                    <a:p>
                      <a:pPr algn="r"/>
                      <a:r>
                        <a:rPr lang="en-US" sz="1600" dirty="0"/>
                        <a:t>15.15%
5</a:t>
                      </a:r>
                      <a:endParaRPr lang="en-US" sz="1600" b="0" dirty="0">
                        <a:solidFill>
                          <a:schemeClr val="bg1">
                            <a:lumMod val="50000"/>
                          </a:schemeClr>
                        </a:solidFill>
                      </a:endParaRPr>
                    </a:p>
                  </a:txBody>
                  <a:tcPr marL="121920" marR="121920" marT="60960" marB="60960"/>
                </a:tc>
                <a:tc>
                  <a:txBody>
                    <a:bodyPr/>
                    <a:lstStyle/>
                    <a:p>
                      <a:pPr algn="r"/>
                      <a:r>
                        <a:rPr lang="en-US" sz="1600" dirty="0"/>
                        <a:t>33</a:t>
                      </a:r>
                      <a:endParaRPr lang="en-US" sz="1600" b="0" dirty="0">
                        <a:solidFill>
                          <a:schemeClr val="bg1">
                            <a:lumMod val="50000"/>
                          </a:schemeClr>
                        </a:solidFill>
                      </a:endParaRPr>
                    </a:p>
                  </a:txBody>
                  <a:tcPr marL="121920" marR="121920" marT="60960" marB="60960"/>
                </a:tc>
                <a:extLst>
                  <a:ext uri="{0D108BD9-81ED-4DB2-BD59-A6C34878D82A}">
                    <a16:rowId xmlns:a16="http://schemas.microsoft.com/office/drawing/2014/main" val="10002"/>
                  </a:ext>
                </a:extLst>
              </a:tr>
              <a:tr h="554389">
                <a:tc>
                  <a:txBody>
                    <a:bodyPr/>
                    <a:lstStyle/>
                    <a:p>
                      <a:pPr algn="l"/>
                      <a:r>
                        <a:rPr lang="en-US" sz="1600" dirty="0"/>
                        <a:t>#3: Career Discussions</a:t>
                      </a:r>
                      <a:endParaRPr lang="en-US" sz="1600" b="0" dirty="0">
                        <a:solidFill>
                          <a:schemeClr val="bg1">
                            <a:lumMod val="50000"/>
                          </a:schemeClr>
                        </a:solidFill>
                      </a:endParaRPr>
                    </a:p>
                  </a:txBody>
                  <a:tcPr marL="121920" marR="121920" marT="60960" marB="60960"/>
                </a:tc>
                <a:tc>
                  <a:txBody>
                    <a:bodyPr/>
                    <a:lstStyle/>
                    <a:p>
                      <a:pPr algn="r"/>
                      <a:r>
                        <a:rPr lang="en-US" sz="1600" dirty="0"/>
                        <a:t>24.24%
8</a:t>
                      </a:r>
                      <a:endParaRPr lang="en-US" sz="1600" b="0" dirty="0">
                        <a:solidFill>
                          <a:schemeClr val="bg1">
                            <a:lumMod val="50000"/>
                          </a:schemeClr>
                        </a:solidFill>
                      </a:endParaRPr>
                    </a:p>
                  </a:txBody>
                  <a:tcPr marL="121920" marR="121920" marT="60960" marB="60960"/>
                </a:tc>
                <a:tc>
                  <a:txBody>
                    <a:bodyPr/>
                    <a:lstStyle/>
                    <a:p>
                      <a:pPr algn="r"/>
                      <a:r>
                        <a:rPr lang="en-US" sz="1600" dirty="0">
                          <a:solidFill>
                            <a:schemeClr val="bg1"/>
                          </a:solidFill>
                        </a:rPr>
                        <a:t>54.55%
18</a:t>
                      </a:r>
                      <a:endParaRPr lang="en-US" sz="1600" b="0" dirty="0">
                        <a:solidFill>
                          <a:schemeClr val="bg1"/>
                        </a:solidFill>
                      </a:endParaRPr>
                    </a:p>
                  </a:txBody>
                  <a:tcPr marL="121920" marR="121920" marT="60960" marB="60960">
                    <a:solidFill>
                      <a:schemeClr val="accent3"/>
                    </a:solidFill>
                  </a:tcPr>
                </a:tc>
                <a:tc>
                  <a:txBody>
                    <a:bodyPr/>
                    <a:lstStyle/>
                    <a:p>
                      <a:pPr algn="r"/>
                      <a:r>
                        <a:rPr lang="en-US" sz="1600" dirty="0"/>
                        <a:t>6.06%
2</a:t>
                      </a:r>
                      <a:endParaRPr lang="en-US" sz="1600" b="0" dirty="0">
                        <a:solidFill>
                          <a:schemeClr val="bg1">
                            <a:lumMod val="50000"/>
                          </a:schemeClr>
                        </a:solidFill>
                      </a:endParaRPr>
                    </a:p>
                  </a:txBody>
                  <a:tcPr marL="121920" marR="121920" marT="60960" marB="60960"/>
                </a:tc>
                <a:tc>
                  <a:txBody>
                    <a:bodyPr/>
                    <a:lstStyle/>
                    <a:p>
                      <a:pPr algn="r"/>
                      <a:r>
                        <a:rPr lang="en-US" sz="1600" dirty="0"/>
                        <a:t>12.12%
4</a:t>
                      </a:r>
                      <a:endParaRPr lang="en-US" sz="1600" b="0" dirty="0">
                        <a:solidFill>
                          <a:schemeClr val="bg1">
                            <a:lumMod val="50000"/>
                          </a:schemeClr>
                        </a:solidFill>
                      </a:endParaRPr>
                    </a:p>
                  </a:txBody>
                  <a:tcPr marL="121920" marR="121920" marT="60960" marB="60960"/>
                </a:tc>
                <a:tc>
                  <a:txBody>
                    <a:bodyPr/>
                    <a:lstStyle/>
                    <a:p>
                      <a:pPr algn="r"/>
                      <a:r>
                        <a:rPr lang="en-US" sz="1600" dirty="0"/>
                        <a:t>3.03%</a:t>
                      </a:r>
                    </a:p>
                    <a:p>
                      <a:pPr algn="r"/>
                      <a:r>
                        <a:rPr lang="en-US" sz="1600" dirty="0"/>
                        <a:t>1</a:t>
                      </a:r>
                      <a:endParaRPr lang="en-US" sz="1600" b="0" dirty="0">
                        <a:solidFill>
                          <a:schemeClr val="bg1">
                            <a:lumMod val="50000"/>
                          </a:schemeClr>
                        </a:solidFill>
                      </a:endParaRPr>
                    </a:p>
                  </a:txBody>
                  <a:tcPr marL="121920" marR="121920" marT="60960" marB="60960"/>
                </a:tc>
                <a:tc>
                  <a:txBody>
                    <a:bodyPr/>
                    <a:lstStyle/>
                    <a:p>
                      <a:pPr algn="r"/>
                      <a:r>
                        <a:rPr lang="en-US" sz="1600" dirty="0"/>
                        <a:t>33</a:t>
                      </a:r>
                      <a:endParaRPr lang="en-US" sz="1600" b="0" dirty="0">
                        <a:solidFill>
                          <a:schemeClr val="bg1">
                            <a:lumMod val="50000"/>
                          </a:schemeClr>
                        </a:solidFill>
                      </a:endParaRPr>
                    </a:p>
                  </a:txBody>
                  <a:tcPr marL="121920" marR="121920" marT="60960" marB="60960"/>
                </a:tc>
                <a:extLst>
                  <a:ext uri="{0D108BD9-81ED-4DB2-BD59-A6C34878D82A}">
                    <a16:rowId xmlns:a16="http://schemas.microsoft.com/office/drawing/2014/main" val="10003"/>
                  </a:ext>
                </a:extLst>
              </a:tr>
              <a:tr h="663246">
                <a:tc>
                  <a:txBody>
                    <a:bodyPr/>
                    <a:lstStyle/>
                    <a:p>
                      <a:pPr algn="l"/>
                      <a:r>
                        <a:rPr lang="en-US" sz="1600" dirty="0"/>
                        <a:t>#4: Personal training – e.g. leadership</a:t>
                      </a:r>
                      <a:endParaRPr lang="en-US" sz="1600" b="0" dirty="0">
                        <a:solidFill>
                          <a:schemeClr val="bg1">
                            <a:lumMod val="50000"/>
                          </a:schemeClr>
                        </a:solidFill>
                      </a:endParaRPr>
                    </a:p>
                  </a:txBody>
                  <a:tcPr marL="121920" marR="121920" marT="60960" marB="60960"/>
                </a:tc>
                <a:tc>
                  <a:txBody>
                    <a:bodyPr/>
                    <a:lstStyle/>
                    <a:p>
                      <a:pPr algn="r"/>
                      <a:r>
                        <a:rPr lang="en-US" sz="1600" dirty="0"/>
                        <a:t>33.33%
11</a:t>
                      </a:r>
                      <a:endParaRPr lang="en-US" sz="1600" b="0" dirty="0">
                        <a:solidFill>
                          <a:schemeClr val="bg1">
                            <a:lumMod val="50000"/>
                          </a:schemeClr>
                        </a:solidFill>
                      </a:endParaRPr>
                    </a:p>
                  </a:txBody>
                  <a:tcPr marL="121920" marR="121920" marT="60960" marB="60960"/>
                </a:tc>
                <a:tc>
                  <a:txBody>
                    <a:bodyPr/>
                    <a:lstStyle/>
                    <a:p>
                      <a:pPr algn="r"/>
                      <a:r>
                        <a:rPr lang="en-US" sz="1600" dirty="0">
                          <a:solidFill>
                            <a:schemeClr val="bg1"/>
                          </a:solidFill>
                        </a:rPr>
                        <a:t>48.48%
16</a:t>
                      </a:r>
                      <a:endParaRPr lang="en-US" sz="1600" b="0" dirty="0">
                        <a:solidFill>
                          <a:schemeClr val="bg1"/>
                        </a:solidFill>
                      </a:endParaRPr>
                    </a:p>
                  </a:txBody>
                  <a:tcPr marL="121920" marR="121920" marT="60960" marB="60960">
                    <a:solidFill>
                      <a:schemeClr val="accent3"/>
                    </a:solidFill>
                  </a:tcPr>
                </a:tc>
                <a:tc>
                  <a:txBody>
                    <a:bodyPr/>
                    <a:lstStyle/>
                    <a:p>
                      <a:pPr algn="r"/>
                      <a:r>
                        <a:rPr lang="en-US" sz="1600" dirty="0"/>
                        <a:t>6.06%
2</a:t>
                      </a:r>
                      <a:endParaRPr lang="en-US" sz="1600" b="0" dirty="0">
                        <a:solidFill>
                          <a:schemeClr val="bg1">
                            <a:lumMod val="50000"/>
                          </a:schemeClr>
                        </a:solidFill>
                      </a:endParaRPr>
                    </a:p>
                  </a:txBody>
                  <a:tcPr marL="121920" marR="121920" marT="60960" marB="60960"/>
                </a:tc>
                <a:tc>
                  <a:txBody>
                    <a:bodyPr/>
                    <a:lstStyle/>
                    <a:p>
                      <a:pPr algn="r"/>
                      <a:r>
                        <a:rPr lang="en-US" sz="1600" dirty="0"/>
                        <a:t>9.09%
3</a:t>
                      </a:r>
                      <a:endParaRPr lang="en-US" sz="1600" b="0" dirty="0">
                        <a:solidFill>
                          <a:schemeClr val="bg1">
                            <a:lumMod val="50000"/>
                          </a:schemeClr>
                        </a:solidFill>
                      </a:endParaRPr>
                    </a:p>
                  </a:txBody>
                  <a:tcPr marL="121920" marR="121920" marT="60960" marB="60960"/>
                </a:tc>
                <a:tc>
                  <a:txBody>
                    <a:bodyPr/>
                    <a:lstStyle/>
                    <a:p>
                      <a:pPr algn="r"/>
                      <a:r>
                        <a:rPr lang="en-US" sz="1600" dirty="0"/>
                        <a:t>3.03%</a:t>
                      </a:r>
                    </a:p>
                    <a:p>
                      <a:pPr algn="r"/>
                      <a:r>
                        <a:rPr lang="en-US" sz="1600" dirty="0"/>
                        <a:t>1</a:t>
                      </a:r>
                      <a:endParaRPr lang="en-US" sz="1600" b="0" dirty="0">
                        <a:solidFill>
                          <a:schemeClr val="bg1">
                            <a:lumMod val="50000"/>
                          </a:schemeClr>
                        </a:solidFill>
                      </a:endParaRPr>
                    </a:p>
                  </a:txBody>
                  <a:tcPr marL="121920" marR="121920" marT="60960" marB="60960"/>
                </a:tc>
                <a:tc>
                  <a:txBody>
                    <a:bodyPr/>
                    <a:lstStyle/>
                    <a:p>
                      <a:pPr algn="r"/>
                      <a:r>
                        <a:rPr lang="en-US" sz="1600" dirty="0"/>
                        <a:t>33</a:t>
                      </a:r>
                      <a:endParaRPr lang="en-US" sz="1600" b="0" dirty="0">
                        <a:solidFill>
                          <a:schemeClr val="bg1">
                            <a:lumMod val="50000"/>
                          </a:schemeClr>
                        </a:solidFill>
                      </a:endParaRPr>
                    </a:p>
                  </a:txBody>
                  <a:tcPr marL="121920" marR="121920" marT="60960" marB="60960"/>
                </a:tc>
                <a:extLst>
                  <a:ext uri="{0D108BD9-81ED-4DB2-BD59-A6C34878D82A}">
                    <a16:rowId xmlns:a16="http://schemas.microsoft.com/office/drawing/2014/main" val="10004"/>
                  </a:ext>
                </a:extLst>
              </a:tr>
              <a:tr h="634793">
                <a:tc>
                  <a:txBody>
                    <a:bodyPr/>
                    <a:lstStyle/>
                    <a:p>
                      <a:pPr algn="l"/>
                      <a:r>
                        <a:rPr lang="en-US" sz="1600" dirty="0"/>
                        <a:t>#5: Interactive job skill training</a:t>
                      </a:r>
                      <a:endParaRPr lang="en-US" sz="1600" b="0" dirty="0">
                        <a:solidFill>
                          <a:schemeClr val="bg1">
                            <a:lumMod val="50000"/>
                          </a:schemeClr>
                        </a:solidFill>
                      </a:endParaRPr>
                    </a:p>
                  </a:txBody>
                  <a:tcPr marL="121920" marR="121920" marT="60960" marB="60960"/>
                </a:tc>
                <a:tc>
                  <a:txBody>
                    <a:bodyPr/>
                    <a:lstStyle/>
                    <a:p>
                      <a:pPr algn="r"/>
                      <a:r>
                        <a:rPr lang="en-US" sz="1600" dirty="0"/>
                        <a:t>24.24%
8</a:t>
                      </a:r>
                      <a:endParaRPr lang="en-US" sz="1600" b="0" dirty="0">
                        <a:solidFill>
                          <a:schemeClr val="bg1">
                            <a:lumMod val="50000"/>
                          </a:schemeClr>
                        </a:solidFill>
                      </a:endParaRPr>
                    </a:p>
                  </a:txBody>
                  <a:tcPr marL="121920" marR="121920" marT="60960" marB="60960"/>
                </a:tc>
                <a:tc>
                  <a:txBody>
                    <a:bodyPr/>
                    <a:lstStyle/>
                    <a:p>
                      <a:pPr algn="r"/>
                      <a:r>
                        <a:rPr lang="en-US" sz="1600" dirty="0">
                          <a:solidFill>
                            <a:schemeClr val="bg1"/>
                          </a:solidFill>
                        </a:rPr>
                        <a:t>60.61%
20</a:t>
                      </a:r>
                      <a:endParaRPr lang="en-US" sz="1600" b="0" dirty="0">
                        <a:solidFill>
                          <a:schemeClr val="bg1"/>
                        </a:solidFill>
                      </a:endParaRPr>
                    </a:p>
                  </a:txBody>
                  <a:tcPr marL="121920" marR="121920" marT="60960" marB="60960">
                    <a:solidFill>
                      <a:schemeClr val="accent3"/>
                    </a:solidFill>
                  </a:tcPr>
                </a:tc>
                <a:tc>
                  <a:txBody>
                    <a:bodyPr/>
                    <a:lstStyle/>
                    <a:p>
                      <a:pPr algn="r"/>
                      <a:r>
                        <a:rPr lang="en-US" sz="1600" dirty="0"/>
                        <a:t>0.00%
0</a:t>
                      </a:r>
                      <a:endParaRPr lang="en-US" sz="1600" b="0" dirty="0">
                        <a:solidFill>
                          <a:schemeClr val="bg1">
                            <a:lumMod val="50000"/>
                          </a:schemeClr>
                        </a:solidFill>
                      </a:endParaRPr>
                    </a:p>
                  </a:txBody>
                  <a:tcPr marL="121920" marR="121920" marT="60960" marB="60960"/>
                </a:tc>
                <a:tc>
                  <a:txBody>
                    <a:bodyPr/>
                    <a:lstStyle/>
                    <a:p>
                      <a:pPr algn="r"/>
                      <a:r>
                        <a:rPr lang="en-US" sz="1600" dirty="0"/>
                        <a:t>9.09%
3</a:t>
                      </a:r>
                      <a:endParaRPr lang="en-US" sz="1600" b="0" dirty="0">
                        <a:solidFill>
                          <a:schemeClr val="bg1">
                            <a:lumMod val="50000"/>
                          </a:schemeClr>
                        </a:solidFill>
                      </a:endParaRPr>
                    </a:p>
                  </a:txBody>
                  <a:tcPr marL="121920" marR="121920" marT="60960" marB="60960"/>
                </a:tc>
                <a:tc>
                  <a:txBody>
                    <a:bodyPr/>
                    <a:lstStyle/>
                    <a:p>
                      <a:pPr algn="r"/>
                      <a:r>
                        <a:rPr lang="en-US" sz="1600" dirty="0"/>
                        <a:t>6.06%
2</a:t>
                      </a:r>
                      <a:endParaRPr lang="en-US" sz="1600" b="0" dirty="0">
                        <a:solidFill>
                          <a:schemeClr val="bg1">
                            <a:lumMod val="50000"/>
                          </a:schemeClr>
                        </a:solidFill>
                      </a:endParaRPr>
                    </a:p>
                  </a:txBody>
                  <a:tcPr marL="121920" marR="121920" marT="60960" marB="60960"/>
                </a:tc>
                <a:tc>
                  <a:txBody>
                    <a:bodyPr/>
                    <a:lstStyle/>
                    <a:p>
                      <a:pPr algn="r"/>
                      <a:r>
                        <a:rPr lang="en-US" sz="1600" dirty="0"/>
                        <a:t>33</a:t>
                      </a:r>
                      <a:endParaRPr lang="en-US" sz="1600" b="0" dirty="0">
                        <a:solidFill>
                          <a:schemeClr val="bg1">
                            <a:lumMod val="50000"/>
                          </a:schemeClr>
                        </a:solidFill>
                      </a:endParaRPr>
                    </a:p>
                  </a:txBody>
                  <a:tcPr marL="121920" marR="121920" marT="60960" marB="6096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004437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idx="4294967295"/>
          </p:nvPr>
        </p:nvSpPr>
        <p:spPr>
          <a:xfrm>
            <a:off x="0" y="155575"/>
            <a:ext cx="12192000" cy="731838"/>
          </a:xfrm>
        </p:spPr>
        <p:txBody>
          <a:bodyPr>
            <a:noAutofit/>
          </a:bodyPr>
          <a:lstStyle/>
          <a:p>
            <a:pPr algn="ctr"/>
            <a:r>
              <a:rPr lang="en-GB" sz="3600" dirty="0"/>
              <a:t>Activity in youth group – per congregational survey </a:t>
            </a:r>
            <a:endParaRPr sz="3600" dirty="0"/>
          </a:p>
        </p:txBody>
      </p:sp>
      <p:graphicFrame>
        <p:nvGraphicFramePr>
          <p:cNvPr id="4" name="Table Placeholder"/>
          <p:cNvGraphicFramePr>
            <a:graphicFrameLocks/>
          </p:cNvGraphicFramePr>
          <p:nvPr/>
        </p:nvGraphicFramePr>
        <p:xfrm>
          <a:off x="2760194" y="958499"/>
          <a:ext cx="6671611" cy="5310400"/>
        </p:xfrm>
        <a:graphic>
          <a:graphicData uri="http://schemas.openxmlformats.org/drawingml/2006/table">
            <a:tbl>
              <a:tblPr>
                <a:tableStyleId>{8A107856-5554-42FB-B03E-39F5DBC370BA}</a:tableStyleId>
              </a:tblPr>
              <a:tblGrid>
                <a:gridCol w="2238375">
                  <a:extLst>
                    <a:ext uri="{9D8B030D-6E8A-4147-A177-3AD203B41FA5}">
                      <a16:colId xmlns:a16="http://schemas.microsoft.com/office/drawing/2014/main" val="20001"/>
                    </a:ext>
                  </a:extLst>
                </a:gridCol>
                <a:gridCol w="2124075">
                  <a:extLst>
                    <a:ext uri="{9D8B030D-6E8A-4147-A177-3AD203B41FA5}">
                      <a16:colId xmlns:a16="http://schemas.microsoft.com/office/drawing/2014/main" val="20003"/>
                    </a:ext>
                  </a:extLst>
                </a:gridCol>
                <a:gridCol w="2309161">
                  <a:extLst>
                    <a:ext uri="{9D8B030D-6E8A-4147-A177-3AD203B41FA5}">
                      <a16:colId xmlns:a16="http://schemas.microsoft.com/office/drawing/2014/main" val="20004"/>
                    </a:ext>
                  </a:extLst>
                </a:gridCol>
              </a:tblGrid>
              <a:tr h="674132">
                <a:tc>
                  <a:txBody>
                    <a:bodyPr/>
                    <a:lstStyle/>
                    <a:p>
                      <a:pPr algn="ctr"/>
                      <a:r>
                        <a:rPr lang="en-US" sz="1900" dirty="0"/>
                        <a:t>Regular Activities Not Offered - Interested</a:t>
                      </a:r>
                      <a:endParaRPr lang="en-US" sz="1900" b="0" dirty="0">
                        <a:solidFill>
                          <a:schemeClr val="bg1">
                            <a:lumMod val="50000"/>
                          </a:schemeClr>
                        </a:solidFill>
                      </a:endParaRPr>
                    </a:p>
                  </a:txBody>
                  <a:tcPr marL="121920" marR="121920" marT="60960" marB="60960" anchor="ctr"/>
                </a:tc>
                <a:tc>
                  <a:txBody>
                    <a:bodyPr/>
                    <a:lstStyle/>
                    <a:p>
                      <a:pPr algn="ctr"/>
                      <a:r>
                        <a:rPr lang="en-US" sz="1900" dirty="0"/>
                        <a:t>Unique activities</a:t>
                      </a:r>
                    </a:p>
                    <a:p>
                      <a:pPr algn="ctr"/>
                      <a:r>
                        <a:rPr lang="en-US" sz="1900" dirty="0"/>
                        <a:t>Not Offered - Interested</a:t>
                      </a:r>
                      <a:endParaRPr lang="en-US" sz="1900" b="0" dirty="0">
                        <a:solidFill>
                          <a:schemeClr val="bg1">
                            <a:lumMod val="50000"/>
                          </a:schemeClr>
                        </a:solidFill>
                      </a:endParaRPr>
                    </a:p>
                  </a:txBody>
                  <a:tcPr marL="121920" marR="121920" marT="60960" marB="60960" anchor="ctr"/>
                </a:tc>
                <a:tc>
                  <a:txBody>
                    <a:bodyPr/>
                    <a:lstStyle/>
                    <a:p>
                      <a:pPr algn="ctr"/>
                      <a:r>
                        <a:rPr lang="en-US" sz="1900" dirty="0"/>
                        <a:t>Personal Growth</a:t>
                      </a:r>
                    </a:p>
                    <a:p>
                      <a:pPr algn="ctr"/>
                      <a:r>
                        <a:rPr lang="en-US" sz="1900" dirty="0"/>
                        <a:t>Not Offered - Interested</a:t>
                      </a:r>
                      <a:endParaRPr lang="en-US" sz="1900" b="0" dirty="0">
                        <a:solidFill>
                          <a:schemeClr val="bg1">
                            <a:lumMod val="50000"/>
                          </a:schemeClr>
                        </a:solidFill>
                      </a:endParaRPr>
                    </a:p>
                  </a:txBody>
                  <a:tcPr marL="121920" marR="121920" marT="60960" marB="60960" anchor="ctr"/>
                </a:tc>
                <a:extLst>
                  <a:ext uri="{0D108BD9-81ED-4DB2-BD59-A6C34878D82A}">
                    <a16:rowId xmlns:a16="http://schemas.microsoft.com/office/drawing/2014/main" val="10000"/>
                  </a:ext>
                </a:extLst>
              </a:tr>
              <a:tr h="588601">
                <a:tc>
                  <a:txBody>
                    <a:bodyPr/>
                    <a:lstStyle/>
                    <a:p>
                      <a:pPr algn="ctr"/>
                      <a:r>
                        <a:rPr lang="en-US" sz="2400" dirty="0">
                          <a:solidFill>
                            <a:schemeClr val="bg1"/>
                          </a:solidFill>
                        </a:rPr>
                        <a:t>28.13%   (09)</a:t>
                      </a:r>
                      <a:endParaRPr lang="en-US" sz="2400" b="0" dirty="0">
                        <a:solidFill>
                          <a:schemeClr val="bg1"/>
                        </a:solidFill>
                      </a:endParaRPr>
                    </a:p>
                  </a:txBody>
                  <a:tcPr marL="121920" marR="121920" marT="60960" marB="60960" anchor="ctr">
                    <a:solidFill>
                      <a:schemeClr val="accent2">
                        <a:lumMod val="75000"/>
                      </a:schemeClr>
                    </a:solidFill>
                  </a:tcPr>
                </a:tc>
                <a:tc>
                  <a:txBody>
                    <a:bodyPr/>
                    <a:lstStyle/>
                    <a:p>
                      <a:pPr algn="ctr"/>
                      <a:r>
                        <a:rPr lang="en-US" sz="2400" kern="1200" dirty="0">
                          <a:solidFill>
                            <a:schemeClr val="bg1"/>
                          </a:solidFill>
                          <a:latin typeface="+mn-lt"/>
                          <a:ea typeface="+mn-ea"/>
                          <a:cs typeface="+mn-cs"/>
                        </a:rPr>
                        <a:t>51.52% (17)</a:t>
                      </a:r>
                    </a:p>
                  </a:txBody>
                  <a:tcPr marL="121920" marR="121920" marT="60960" marB="60960" anchor="ctr">
                    <a:solidFill>
                      <a:schemeClr val="accent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bg1"/>
                          </a:solidFill>
                          <a:latin typeface="+mn-lt"/>
                          <a:ea typeface="+mn-ea"/>
                          <a:cs typeface="+mn-cs"/>
                        </a:rPr>
                        <a:t>42.42% (14)</a:t>
                      </a:r>
                    </a:p>
                  </a:txBody>
                  <a:tcPr marL="121920" marR="121920" marT="60960" marB="60960" anchor="ctr">
                    <a:solidFill>
                      <a:schemeClr val="accent2">
                        <a:lumMod val="75000"/>
                      </a:schemeClr>
                    </a:solidFill>
                  </a:tcPr>
                </a:tc>
                <a:extLst>
                  <a:ext uri="{0D108BD9-81ED-4DB2-BD59-A6C34878D82A}">
                    <a16:rowId xmlns:a16="http://schemas.microsoft.com/office/drawing/2014/main" val="10001"/>
                  </a:ext>
                </a:extLst>
              </a:tr>
              <a:tr h="609185">
                <a:tc>
                  <a:txBody>
                    <a:bodyPr/>
                    <a:lstStyle/>
                    <a:p>
                      <a:pPr algn="ctr"/>
                      <a:r>
                        <a:rPr lang="en-US" sz="2400" dirty="0">
                          <a:solidFill>
                            <a:schemeClr val="bg1"/>
                          </a:solidFill>
                        </a:rPr>
                        <a:t>51.52% (17)</a:t>
                      </a:r>
                      <a:endParaRPr lang="en-US" sz="2400" b="0" dirty="0">
                        <a:solidFill>
                          <a:schemeClr val="bg1"/>
                        </a:solidFill>
                      </a:endParaRPr>
                    </a:p>
                  </a:txBody>
                  <a:tcPr marL="121920" marR="121920" marT="60960" marB="60960" anchor="ctr">
                    <a:solidFill>
                      <a:schemeClr val="accent2">
                        <a:lumMod val="75000"/>
                      </a:schemeClr>
                    </a:solidFill>
                  </a:tcPr>
                </a:tc>
                <a:tc>
                  <a:txBody>
                    <a:bodyPr/>
                    <a:lstStyle/>
                    <a:p>
                      <a:pPr algn="ctr"/>
                      <a:r>
                        <a:rPr lang="en-US" sz="2400" kern="1200" dirty="0">
                          <a:solidFill>
                            <a:schemeClr val="bg1"/>
                          </a:solidFill>
                          <a:latin typeface="+mn-lt"/>
                          <a:ea typeface="+mn-ea"/>
                          <a:cs typeface="+mn-cs"/>
                        </a:rPr>
                        <a:t>48.48% (16)</a:t>
                      </a:r>
                    </a:p>
                  </a:txBody>
                  <a:tcPr marL="121920" marR="121920" marT="60960" marB="60960" anchor="ctr">
                    <a:solidFill>
                      <a:schemeClr val="accent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bg1"/>
                          </a:solidFill>
                          <a:latin typeface="+mn-lt"/>
                          <a:ea typeface="+mn-ea"/>
                          <a:cs typeface="+mn-cs"/>
                        </a:rPr>
                        <a:t>45.45% (15)</a:t>
                      </a:r>
                    </a:p>
                  </a:txBody>
                  <a:tcPr marL="121920" marR="121920" marT="60960" marB="60960" anchor="ctr">
                    <a:solidFill>
                      <a:schemeClr val="accent2">
                        <a:lumMod val="75000"/>
                      </a:schemeClr>
                    </a:solidFill>
                  </a:tcPr>
                </a:tc>
                <a:extLst>
                  <a:ext uri="{0D108BD9-81ED-4DB2-BD59-A6C34878D82A}">
                    <a16:rowId xmlns:a16="http://schemas.microsoft.com/office/drawing/2014/main" val="10002"/>
                  </a:ext>
                </a:extLst>
              </a:tr>
              <a:tr h="554389">
                <a:tc>
                  <a:txBody>
                    <a:bodyPr/>
                    <a:lstStyle/>
                    <a:p>
                      <a:pPr algn="ctr"/>
                      <a:r>
                        <a:rPr lang="en-US" sz="2400" dirty="0">
                          <a:solidFill>
                            <a:schemeClr val="bg1"/>
                          </a:solidFill>
                        </a:rPr>
                        <a:t>21.21% (07)</a:t>
                      </a:r>
                      <a:endParaRPr lang="en-US" sz="2400" b="0" dirty="0">
                        <a:solidFill>
                          <a:schemeClr val="bg1"/>
                        </a:solidFill>
                      </a:endParaRPr>
                    </a:p>
                  </a:txBody>
                  <a:tcPr marL="121920" marR="121920" marT="60960" marB="60960" anchor="ctr">
                    <a:solidFill>
                      <a:schemeClr val="accent2">
                        <a:lumMod val="75000"/>
                      </a:schemeClr>
                    </a:solidFill>
                  </a:tcPr>
                </a:tc>
                <a:tc>
                  <a:txBody>
                    <a:bodyPr/>
                    <a:lstStyle/>
                    <a:p>
                      <a:pPr algn="ctr"/>
                      <a:r>
                        <a:rPr lang="en-US" sz="2400" kern="1200" dirty="0">
                          <a:solidFill>
                            <a:schemeClr val="bg1"/>
                          </a:solidFill>
                          <a:latin typeface="+mn-lt"/>
                          <a:ea typeface="+mn-ea"/>
                          <a:cs typeface="+mn-cs"/>
                        </a:rPr>
                        <a:t>43.75% (14)</a:t>
                      </a:r>
                    </a:p>
                  </a:txBody>
                  <a:tcPr marL="121920" marR="121920" marT="60960" marB="60960" anchor="ctr">
                    <a:solidFill>
                      <a:schemeClr val="accent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bg1"/>
                          </a:solidFill>
                          <a:latin typeface="+mn-lt"/>
                          <a:ea typeface="+mn-ea"/>
                          <a:cs typeface="+mn-cs"/>
                        </a:rPr>
                        <a:t>54.55% (18)</a:t>
                      </a:r>
                    </a:p>
                  </a:txBody>
                  <a:tcPr marL="121920" marR="121920" marT="60960" marB="60960" anchor="ctr">
                    <a:solidFill>
                      <a:schemeClr val="accent2">
                        <a:lumMod val="75000"/>
                      </a:schemeClr>
                    </a:solidFill>
                  </a:tcPr>
                </a:tc>
                <a:extLst>
                  <a:ext uri="{0D108BD9-81ED-4DB2-BD59-A6C34878D82A}">
                    <a16:rowId xmlns:a16="http://schemas.microsoft.com/office/drawing/2014/main" val="10003"/>
                  </a:ext>
                </a:extLst>
              </a:tr>
              <a:tr h="663246">
                <a:tc>
                  <a:txBody>
                    <a:bodyPr/>
                    <a:lstStyle/>
                    <a:p>
                      <a:pPr algn="ctr"/>
                      <a:r>
                        <a:rPr lang="en-US" sz="2400" dirty="0">
                          <a:solidFill>
                            <a:schemeClr val="bg1"/>
                          </a:solidFill>
                        </a:rPr>
                        <a:t>25.00% (08)</a:t>
                      </a:r>
                      <a:endParaRPr lang="en-US" sz="2400" b="0" dirty="0">
                        <a:solidFill>
                          <a:schemeClr val="bg1"/>
                        </a:solidFill>
                      </a:endParaRPr>
                    </a:p>
                  </a:txBody>
                  <a:tcPr marL="121920" marR="121920" marT="60960" marB="60960" anchor="ctr">
                    <a:solidFill>
                      <a:schemeClr val="accent2">
                        <a:lumMod val="75000"/>
                      </a:schemeClr>
                    </a:solidFill>
                  </a:tcPr>
                </a:tc>
                <a:tc>
                  <a:txBody>
                    <a:bodyPr/>
                    <a:lstStyle/>
                    <a:p>
                      <a:pPr algn="ctr"/>
                      <a:r>
                        <a:rPr lang="en-US" sz="2400" kern="1200" dirty="0">
                          <a:solidFill>
                            <a:schemeClr val="bg1"/>
                          </a:solidFill>
                          <a:latin typeface="+mn-lt"/>
                          <a:ea typeface="+mn-ea"/>
                          <a:cs typeface="+mn-cs"/>
                        </a:rPr>
                        <a:t>69.70% (23)</a:t>
                      </a:r>
                    </a:p>
                  </a:txBody>
                  <a:tcPr marL="121920" marR="121920" marT="60960" marB="60960" anchor="ctr">
                    <a:solidFill>
                      <a:schemeClr val="accent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bg1"/>
                          </a:solidFill>
                          <a:latin typeface="+mn-lt"/>
                          <a:ea typeface="+mn-ea"/>
                          <a:cs typeface="+mn-cs"/>
                        </a:rPr>
                        <a:t>48.48% (16)</a:t>
                      </a:r>
                    </a:p>
                  </a:txBody>
                  <a:tcPr marL="121920" marR="121920" marT="60960" marB="60960" anchor="ctr">
                    <a:solidFill>
                      <a:schemeClr val="accent2">
                        <a:lumMod val="75000"/>
                      </a:schemeClr>
                    </a:solidFill>
                  </a:tcPr>
                </a:tc>
                <a:extLst>
                  <a:ext uri="{0D108BD9-81ED-4DB2-BD59-A6C34878D82A}">
                    <a16:rowId xmlns:a16="http://schemas.microsoft.com/office/drawing/2014/main" val="10004"/>
                  </a:ext>
                </a:extLst>
              </a:tr>
              <a:tr h="634793">
                <a:tc>
                  <a:txBody>
                    <a:bodyPr/>
                    <a:lstStyle/>
                    <a:p>
                      <a:pPr algn="ctr"/>
                      <a:r>
                        <a:rPr lang="en-US" sz="2400" dirty="0">
                          <a:solidFill>
                            <a:schemeClr val="bg1"/>
                          </a:solidFill>
                        </a:rPr>
                        <a:t>42.42% (14)</a:t>
                      </a:r>
                      <a:endParaRPr lang="en-US" sz="2400" b="0" dirty="0">
                        <a:solidFill>
                          <a:schemeClr val="bg1"/>
                        </a:solidFill>
                      </a:endParaRPr>
                    </a:p>
                  </a:txBody>
                  <a:tcPr marL="121920" marR="121920" marT="60960" marB="60960" anchor="ctr">
                    <a:solidFill>
                      <a:schemeClr val="accent2">
                        <a:lumMod val="75000"/>
                      </a:schemeClr>
                    </a:solidFill>
                  </a:tcPr>
                </a:tc>
                <a:tc>
                  <a:txBody>
                    <a:bodyPr/>
                    <a:lstStyle/>
                    <a:p>
                      <a:pPr algn="ctr"/>
                      <a:r>
                        <a:rPr lang="en-US" sz="2400" kern="1200" dirty="0">
                          <a:solidFill>
                            <a:schemeClr val="bg1"/>
                          </a:solidFill>
                          <a:latin typeface="+mn-lt"/>
                          <a:ea typeface="+mn-ea"/>
                          <a:cs typeface="+mn-cs"/>
                        </a:rPr>
                        <a:t>54.55% (18)</a:t>
                      </a:r>
                    </a:p>
                  </a:txBody>
                  <a:tcPr marL="121920" marR="121920" marT="60960" marB="60960" anchor="ctr">
                    <a:solidFill>
                      <a:schemeClr val="accent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bg1"/>
                          </a:solidFill>
                          <a:latin typeface="+mn-lt"/>
                          <a:ea typeface="+mn-ea"/>
                          <a:cs typeface="+mn-cs"/>
                        </a:rPr>
                        <a:t>60.61% (20)</a:t>
                      </a:r>
                    </a:p>
                  </a:txBody>
                  <a:tcPr marL="121920" marR="121920" marT="60960" marB="60960" anchor="ctr">
                    <a:solidFill>
                      <a:schemeClr val="accent2">
                        <a:lumMod val="75000"/>
                      </a:schemeClr>
                    </a:solidFill>
                  </a:tcPr>
                </a:tc>
                <a:extLst>
                  <a:ext uri="{0D108BD9-81ED-4DB2-BD59-A6C34878D82A}">
                    <a16:rowId xmlns:a16="http://schemas.microsoft.com/office/drawing/2014/main" val="10005"/>
                  </a:ext>
                </a:extLst>
              </a:tr>
              <a:tr h="6347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rPr>
                        <a:t>48.48% (16)</a:t>
                      </a:r>
                      <a:endParaRPr lang="en-US" sz="2400" b="0" dirty="0">
                        <a:solidFill>
                          <a:schemeClr val="bg1"/>
                        </a:solidFill>
                      </a:endParaRPr>
                    </a:p>
                  </a:txBody>
                  <a:tcPr marL="121920" marR="121920" marT="60960" marB="60960" anchor="ctr">
                    <a:solidFill>
                      <a:schemeClr val="accent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bg1"/>
                          </a:solidFill>
                          <a:latin typeface="+mn-lt"/>
                          <a:ea typeface="+mn-ea"/>
                          <a:cs typeface="+mn-cs"/>
                        </a:rPr>
                        <a:t>60.61% (20)</a:t>
                      </a:r>
                    </a:p>
                  </a:txBody>
                  <a:tcPr marL="121920" marR="121920" marT="60960" marB="60960" anchor="ctr">
                    <a:solidFill>
                      <a:schemeClr val="accent2">
                        <a:lumMod val="75000"/>
                      </a:schemeClr>
                    </a:solidFill>
                  </a:tcPr>
                </a:tc>
                <a:tc>
                  <a:txBody>
                    <a:bodyPr/>
                    <a:lstStyle/>
                    <a:p>
                      <a:pPr algn="ctr"/>
                      <a:endParaRPr lang="en-US" sz="2000" b="0" dirty="0">
                        <a:solidFill>
                          <a:schemeClr val="bg1"/>
                        </a:solidFill>
                      </a:endParaRPr>
                    </a:p>
                  </a:txBody>
                  <a:tcPr marL="121920" marR="121920" marT="60960" marB="60960" anchor="ctr">
                    <a:solidFill>
                      <a:schemeClr val="accent2">
                        <a:lumMod val="75000"/>
                      </a:schemeClr>
                    </a:solidFill>
                  </a:tcPr>
                </a:tc>
                <a:extLst>
                  <a:ext uri="{0D108BD9-81ED-4DB2-BD59-A6C34878D82A}">
                    <a16:rowId xmlns:a16="http://schemas.microsoft.com/office/drawing/2014/main" val="2950733111"/>
                  </a:ext>
                </a:extLst>
              </a:tr>
              <a:tr h="6347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a:solidFill>
                            <a:srgbClr val="FF0000"/>
                          </a:solidFill>
                          <a:highlight>
                            <a:srgbClr val="FFFF00"/>
                          </a:highlight>
                        </a:rPr>
                        <a:t>36.12667%</a:t>
                      </a:r>
                      <a:endParaRPr lang="en-US" sz="3200" b="0" dirty="0">
                        <a:solidFill>
                          <a:srgbClr val="FF0000"/>
                        </a:solidFill>
                        <a:highlight>
                          <a:srgbClr val="FFFF00"/>
                        </a:highlight>
                      </a:endParaRPr>
                    </a:p>
                  </a:txBody>
                  <a:tcPr marL="121920" marR="121920" marT="60960" marB="60960" anchor="ctr">
                    <a:solidFill>
                      <a:schemeClr val="accent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kern="1200" dirty="0">
                          <a:solidFill>
                            <a:srgbClr val="FF0000"/>
                          </a:solidFill>
                          <a:highlight>
                            <a:srgbClr val="FFFF00"/>
                          </a:highlight>
                          <a:latin typeface="+mn-lt"/>
                          <a:ea typeface="+mn-ea"/>
                          <a:cs typeface="+mn-cs"/>
                        </a:rPr>
                        <a:t>54.76833%</a:t>
                      </a:r>
                    </a:p>
                  </a:txBody>
                  <a:tcPr marL="121920" marR="121920" marT="60960" marB="60960" anchor="ctr">
                    <a:solidFill>
                      <a:schemeClr val="accent2">
                        <a:lumMod val="75000"/>
                      </a:schemeClr>
                    </a:solidFill>
                  </a:tcPr>
                </a:tc>
                <a:tc>
                  <a:txBody>
                    <a:bodyPr/>
                    <a:lstStyle/>
                    <a:p>
                      <a:pPr algn="ctr"/>
                      <a:r>
                        <a:rPr lang="en-US" sz="3200" b="0" dirty="0">
                          <a:solidFill>
                            <a:srgbClr val="FF0000"/>
                          </a:solidFill>
                          <a:highlight>
                            <a:srgbClr val="FFFF00"/>
                          </a:highlight>
                        </a:rPr>
                        <a:t>50.3020%</a:t>
                      </a:r>
                    </a:p>
                  </a:txBody>
                  <a:tcPr marL="121920" marR="121920" marT="60960" marB="60960" anchor="ctr">
                    <a:solidFill>
                      <a:schemeClr val="accent2">
                        <a:lumMod val="75000"/>
                      </a:schemeClr>
                    </a:solidFill>
                  </a:tcPr>
                </a:tc>
                <a:extLst>
                  <a:ext uri="{0D108BD9-81ED-4DB2-BD59-A6C34878D82A}">
                    <a16:rowId xmlns:a16="http://schemas.microsoft.com/office/drawing/2014/main" val="4045307730"/>
                  </a:ext>
                </a:extLst>
              </a:tr>
            </a:tbl>
          </a:graphicData>
        </a:graphic>
      </p:graphicFrame>
    </p:spTree>
    <p:extLst>
      <p:ext uri="{BB962C8B-B14F-4D97-AF65-F5344CB8AC3E}">
        <p14:creationId xmlns:p14="http://schemas.microsoft.com/office/powerpoint/2010/main" val="34212234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0C7BA-167A-8E0B-14C2-28EBF1AD53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4DA463-AF16-8764-DF1F-2B56FA26C1A3}"/>
              </a:ext>
            </a:extLst>
          </p:cNvPr>
          <p:cNvSpPr>
            <a:spLocks noGrp="1"/>
          </p:cNvSpPr>
          <p:nvPr>
            <p:ph type="title"/>
          </p:nvPr>
        </p:nvSpPr>
        <p:spPr/>
        <p:txBody>
          <a:bodyPr>
            <a:normAutofit/>
          </a:bodyPr>
          <a:lstStyle/>
          <a:p>
            <a:r>
              <a:rPr lang="en-US" dirty="0"/>
              <a:t>Q7</a:t>
            </a:r>
            <a:r>
              <a:rPr lang="en-GB" dirty="0"/>
              <a:t>: My main reason for going is?</a:t>
            </a:r>
            <a:endParaRPr lang="en-US" dirty="0"/>
          </a:p>
        </p:txBody>
      </p:sp>
      <p:graphicFrame>
        <p:nvGraphicFramePr>
          <p:cNvPr id="4" name="Chart Placeholder">
            <a:extLst>
              <a:ext uri="{FF2B5EF4-FFF2-40B4-BE49-F238E27FC236}">
                <a16:creationId xmlns:a16="http://schemas.microsoft.com/office/drawing/2014/main" id="{7BABBB3E-79A6-939B-4488-30E657F5B867}"/>
              </a:ext>
            </a:extLst>
          </p:cNvPr>
          <p:cNvGraphicFramePr>
            <a:graphicFrameLocks noGrp="1"/>
          </p:cNvGraphicFramePr>
          <p:nvPr>
            <p:ph idx="1"/>
            <p:extLst>
              <p:ext uri="{D42A27DB-BD31-4B8C-83A1-F6EECF244321}">
                <p14:modId xmlns:p14="http://schemas.microsoft.com/office/powerpoint/2010/main" val="664846937"/>
              </p:ext>
            </p:extLst>
          </p:nvPr>
        </p:nvGraphicFramePr>
        <p:xfrm>
          <a:off x="1096963" y="2108200"/>
          <a:ext cx="10058400" cy="37607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2098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7" dur="500" fill="hold"/>
                                        <p:tgtEl>
                                          <p:spTgt spid="4">
                                            <p:graphicEl>
                                              <a:chart seriesIdx="-3" categoryIdx="-3" bldStep="gridLegend"/>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graphicEl>
                                              <a:chart seriesIdx="-3" categoryIdx="-3" bldStep="gridLegend"/>
                                            </p:graphic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250"/>
                                  </p:stCondLst>
                                  <p:childTnLst>
                                    <p:set>
                                      <p:cBhvr>
                                        <p:cTn id="11" dur="1" fill="hold">
                                          <p:stCondLst>
                                            <p:cond delay="0"/>
                                          </p:stCondLst>
                                        </p:cTn>
                                        <p:tgtEl>
                                          <p:spTgt spid="4">
                                            <p:graphicEl>
                                              <a:chart seriesIdx="0" categoryIdx="0" bldStep="ptInCategory"/>
                                            </p:graphicEl>
                                          </p:spTgt>
                                        </p:tgtEl>
                                        <p:attrNameLst>
                                          <p:attrName>style.visibility</p:attrName>
                                        </p:attrNameLst>
                                      </p:cBhvr>
                                      <p:to>
                                        <p:strVal val="visible"/>
                                      </p:to>
                                    </p:set>
                                    <p:anim calcmode="lin" valueType="num">
                                      <p:cBhvr additive="base">
                                        <p:cTn id="12" dur="500" fill="hold"/>
                                        <p:tgtEl>
                                          <p:spTgt spid="4">
                                            <p:graphicEl>
                                              <a:chart seriesIdx="0" categoryIdx="0" bldStep="ptInCategory"/>
                                            </p:graphic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
                                            <p:graphicEl>
                                              <a:chart seriesIdx="0" categoryIdx="0" bldStep="ptInCategory"/>
                                            </p:graphicEl>
                                          </p:spTgt>
                                        </p:tgtEl>
                                        <p:attrNameLst>
                                          <p:attrName>ppt_y</p:attrName>
                                        </p:attrNameLst>
                                      </p:cBhvr>
                                      <p:tavLst>
                                        <p:tav tm="0">
                                          <p:val>
                                            <p:strVal val="#ppt_y"/>
                                          </p:val>
                                        </p:tav>
                                        <p:tav tm="100000">
                                          <p:val>
                                            <p:strVal val="#ppt_y"/>
                                          </p:val>
                                        </p:tav>
                                      </p:tavLst>
                                    </p:anim>
                                  </p:childTnLst>
                                </p:cTn>
                              </p:par>
                            </p:childTnLst>
                          </p:cTn>
                        </p:par>
                        <p:par>
                          <p:cTn id="14" fill="hold">
                            <p:stCondLst>
                              <p:cond delay="1250"/>
                            </p:stCondLst>
                            <p:childTnLst>
                              <p:par>
                                <p:cTn id="15" presetID="2" presetClass="entr" presetSubtype="8" fill="hold" grpId="0" nodeType="afterEffect">
                                  <p:stCondLst>
                                    <p:cond delay="250"/>
                                  </p:stCondLst>
                                  <p:childTnLst>
                                    <p:set>
                                      <p:cBhvr>
                                        <p:cTn id="16" dur="1" fill="hold">
                                          <p:stCondLst>
                                            <p:cond delay="0"/>
                                          </p:stCondLst>
                                        </p:cTn>
                                        <p:tgtEl>
                                          <p:spTgt spid="4">
                                            <p:graphicEl>
                                              <a:chart seriesIdx="0" categoryIdx="1" bldStep="ptInCategory"/>
                                            </p:graphicEl>
                                          </p:spTgt>
                                        </p:tgtEl>
                                        <p:attrNameLst>
                                          <p:attrName>style.visibility</p:attrName>
                                        </p:attrNameLst>
                                      </p:cBhvr>
                                      <p:to>
                                        <p:strVal val="visible"/>
                                      </p:to>
                                    </p:set>
                                    <p:anim calcmode="lin" valueType="num">
                                      <p:cBhvr additive="base">
                                        <p:cTn id="17" dur="500" fill="hold"/>
                                        <p:tgtEl>
                                          <p:spTgt spid="4">
                                            <p:graphicEl>
                                              <a:chart seriesIdx="0" categoryIdx="1" bldStep="ptInCategory"/>
                                            </p:graphic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
                                            <p:graphicEl>
                                              <a:chart seriesIdx="0" categoryIdx="1" bldStep="ptInCategory"/>
                                            </p:graphicEl>
                                          </p:spTgt>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250"/>
                                  </p:stCondLst>
                                  <p:childTnLst>
                                    <p:set>
                                      <p:cBhvr>
                                        <p:cTn id="21" dur="1" fill="hold">
                                          <p:stCondLst>
                                            <p:cond delay="0"/>
                                          </p:stCondLst>
                                        </p:cTn>
                                        <p:tgtEl>
                                          <p:spTgt spid="4">
                                            <p:graphicEl>
                                              <a:chart seriesIdx="0" categoryIdx="2" bldStep="ptInCategory"/>
                                            </p:graphicEl>
                                          </p:spTgt>
                                        </p:tgtEl>
                                        <p:attrNameLst>
                                          <p:attrName>style.visibility</p:attrName>
                                        </p:attrNameLst>
                                      </p:cBhvr>
                                      <p:to>
                                        <p:strVal val="visible"/>
                                      </p:to>
                                    </p:set>
                                    <p:anim calcmode="lin" valueType="num">
                                      <p:cBhvr additive="base">
                                        <p:cTn id="22" dur="500" fill="hold"/>
                                        <p:tgtEl>
                                          <p:spTgt spid="4">
                                            <p:graphicEl>
                                              <a:chart seriesIdx="0" categoryIdx="2" bldStep="ptInCategory"/>
                                            </p:graphic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4">
                                            <p:graphicEl>
                                              <a:chart seriesIdx="0" categoryIdx="2" bldStep="ptInCategory"/>
                                            </p:graphicEl>
                                          </p:spTgt>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8" fill="hold" grpId="0" nodeType="afterEffect">
                                  <p:stCondLst>
                                    <p:cond delay="250"/>
                                  </p:stCondLst>
                                  <p:childTnLst>
                                    <p:set>
                                      <p:cBhvr>
                                        <p:cTn id="26" dur="1" fill="hold">
                                          <p:stCondLst>
                                            <p:cond delay="0"/>
                                          </p:stCondLst>
                                        </p:cTn>
                                        <p:tgtEl>
                                          <p:spTgt spid="4">
                                            <p:graphicEl>
                                              <a:chart seriesIdx="0" categoryIdx="3" bldStep="ptInCategory"/>
                                            </p:graphicEl>
                                          </p:spTgt>
                                        </p:tgtEl>
                                        <p:attrNameLst>
                                          <p:attrName>style.visibility</p:attrName>
                                        </p:attrNameLst>
                                      </p:cBhvr>
                                      <p:to>
                                        <p:strVal val="visible"/>
                                      </p:to>
                                    </p:set>
                                    <p:anim calcmode="lin" valueType="num">
                                      <p:cBhvr additive="base">
                                        <p:cTn id="27" dur="500" fill="hold"/>
                                        <p:tgtEl>
                                          <p:spTgt spid="4">
                                            <p:graphicEl>
                                              <a:chart seriesIdx="0" categoryIdx="3" bldStep="ptInCategory"/>
                                            </p:graphic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graphicEl>
                                              <a:chart seriesIdx="0" categoryIdx="3" bldStep="ptInCategory"/>
                                            </p:graphicEl>
                                          </p:spTgt>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2" presetClass="entr" presetSubtype="8" fill="hold" grpId="0" nodeType="afterEffect">
                                  <p:stCondLst>
                                    <p:cond delay="250"/>
                                  </p:stCondLst>
                                  <p:childTnLst>
                                    <p:set>
                                      <p:cBhvr>
                                        <p:cTn id="31" dur="1" fill="hold">
                                          <p:stCondLst>
                                            <p:cond delay="0"/>
                                          </p:stCondLst>
                                        </p:cTn>
                                        <p:tgtEl>
                                          <p:spTgt spid="4">
                                            <p:graphicEl>
                                              <a:chart seriesIdx="0" categoryIdx="4" bldStep="ptInCategory"/>
                                            </p:graphicEl>
                                          </p:spTgt>
                                        </p:tgtEl>
                                        <p:attrNameLst>
                                          <p:attrName>style.visibility</p:attrName>
                                        </p:attrNameLst>
                                      </p:cBhvr>
                                      <p:to>
                                        <p:strVal val="visible"/>
                                      </p:to>
                                    </p:set>
                                    <p:anim calcmode="lin" valueType="num">
                                      <p:cBhvr additive="base">
                                        <p:cTn id="32" dur="500" fill="hold"/>
                                        <p:tgtEl>
                                          <p:spTgt spid="4">
                                            <p:graphicEl>
                                              <a:chart seriesIdx="0" categoryIdx="4" bldStep="ptInCategory"/>
                                            </p:graphic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4">
                                            <p:graphicEl>
                                              <a:chart seriesIdx="0" categoryIdx="4" bldStep="ptInCategory"/>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categoryEl"/>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6BB69-B717-6E5A-3593-3D2F61B4D748}"/>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833BFD7C-8F34-3143-4D82-9D512C15A42A}"/>
              </a:ext>
            </a:extLst>
          </p:cNvPr>
          <p:cNvSpPr>
            <a:spLocks noGrp="1"/>
          </p:cNvSpPr>
          <p:nvPr>
            <p:ph type="title" idx="4294967295"/>
          </p:nvPr>
        </p:nvSpPr>
        <p:spPr>
          <a:xfrm>
            <a:off x="697832" y="667707"/>
            <a:ext cx="10972800" cy="731838"/>
          </a:xfrm>
        </p:spPr>
        <p:txBody>
          <a:bodyPr>
            <a:normAutofit fontScale="90000"/>
          </a:bodyPr>
          <a:lstStyle/>
          <a:p>
            <a:r>
              <a:rPr lang="en-GB" dirty="0"/>
              <a:t>Q8: What is/are the reason(s)that you do not attend more events</a:t>
            </a:r>
            <a:endParaRPr dirty="0"/>
          </a:p>
        </p:txBody>
      </p:sp>
      <p:sp>
        <p:nvSpPr>
          <p:cNvPr id="3" name="Title">
            <a:extLst>
              <a:ext uri="{FF2B5EF4-FFF2-40B4-BE49-F238E27FC236}">
                <a16:creationId xmlns:a16="http://schemas.microsoft.com/office/drawing/2014/main" id="{CF6A73F6-3700-D1B9-430D-5A203C39D2C4}"/>
              </a:ext>
            </a:extLst>
          </p:cNvPr>
          <p:cNvSpPr>
            <a:spLocks noGrp="1"/>
          </p:cNvSpPr>
          <p:nvPr>
            <p:ph type="body" sz="quarter" idx="4294967295"/>
          </p:nvPr>
        </p:nvSpPr>
        <p:spPr>
          <a:xfrm>
            <a:off x="9864726" y="866274"/>
            <a:ext cx="1805906" cy="392614"/>
          </a:xfrm>
        </p:spPr>
        <p:txBody>
          <a:bodyPr>
            <a:normAutofit/>
          </a:bodyPr>
          <a:lstStyle/>
          <a:p>
            <a:endParaRPr dirty="0"/>
          </a:p>
        </p:txBody>
      </p:sp>
      <p:graphicFrame>
        <p:nvGraphicFramePr>
          <p:cNvPr id="4" name="Chart Placeholder">
            <a:extLst>
              <a:ext uri="{FF2B5EF4-FFF2-40B4-BE49-F238E27FC236}">
                <a16:creationId xmlns:a16="http://schemas.microsoft.com/office/drawing/2014/main" id="{96533570-7EBE-3EDB-9FD3-C984786D1588}"/>
              </a:ext>
            </a:extLst>
          </p:cNvPr>
          <p:cNvGraphicFramePr>
            <a:graphicFrameLocks noGrp="1"/>
          </p:cNvGraphicFramePr>
          <p:nvPr>
            <p:extLst>
              <p:ext uri="{D42A27DB-BD31-4B8C-83A1-F6EECF244321}">
                <p14:modId xmlns:p14="http://schemas.microsoft.com/office/powerpoint/2010/main" val="2562104592"/>
              </p:ext>
            </p:extLst>
          </p:nvPr>
        </p:nvGraphicFramePr>
        <p:xfrm>
          <a:off x="1463041" y="1399545"/>
          <a:ext cx="9331569" cy="47586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7645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7" dur="500" fill="hold"/>
                                        <p:tgtEl>
                                          <p:spTgt spid="4">
                                            <p:graphicEl>
                                              <a:chart seriesIdx="-3" categoryIdx="-3" bldStep="gridLegend"/>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graphicEl>
                                              <a:chart seriesIdx="-3" categoryIdx="-3" bldStep="gridLegend"/>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graphicEl>
                                              <a:chart seriesIdx="0" categoryIdx="0" bldStep="ptInCategory"/>
                                            </p:graphicEl>
                                          </p:spTgt>
                                        </p:tgtEl>
                                        <p:attrNameLst>
                                          <p:attrName>style.visibility</p:attrName>
                                        </p:attrNameLst>
                                      </p:cBhvr>
                                      <p:to>
                                        <p:strVal val="visible"/>
                                      </p:to>
                                    </p:set>
                                    <p:anim calcmode="lin" valueType="num">
                                      <p:cBhvr additive="base">
                                        <p:cTn id="13" dur="500" fill="hold"/>
                                        <p:tgtEl>
                                          <p:spTgt spid="4">
                                            <p:graphicEl>
                                              <a:chart seriesIdx="0" categoryIdx="0" bldStep="ptInCategory"/>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graphicEl>
                                              <a:chart seriesIdx="0" categoryIdx="0" bldStep="ptInCategory"/>
                                            </p:graphicEl>
                                          </p:spTgt>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8" fill="hold" grpId="0" nodeType="afterEffect">
                                  <p:stCondLst>
                                    <p:cond delay="250"/>
                                  </p:stCondLst>
                                  <p:childTnLst>
                                    <p:set>
                                      <p:cBhvr>
                                        <p:cTn id="17" dur="1" fill="hold">
                                          <p:stCondLst>
                                            <p:cond delay="0"/>
                                          </p:stCondLst>
                                        </p:cTn>
                                        <p:tgtEl>
                                          <p:spTgt spid="4">
                                            <p:graphicEl>
                                              <a:chart seriesIdx="0" categoryIdx="1" bldStep="ptInCategory"/>
                                            </p:graphicEl>
                                          </p:spTgt>
                                        </p:tgtEl>
                                        <p:attrNameLst>
                                          <p:attrName>style.visibility</p:attrName>
                                        </p:attrNameLst>
                                      </p:cBhvr>
                                      <p:to>
                                        <p:strVal val="visible"/>
                                      </p:to>
                                    </p:set>
                                    <p:anim calcmode="lin" valueType="num">
                                      <p:cBhvr additive="base">
                                        <p:cTn id="18" dur="500" fill="hold"/>
                                        <p:tgtEl>
                                          <p:spTgt spid="4">
                                            <p:graphicEl>
                                              <a:chart seriesIdx="0" categoryIdx="1" bldStep="ptInCategory"/>
                                            </p:graphic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
                                            <p:graphicEl>
                                              <a:chart seriesIdx="0" categoryIdx="1" bldStep="ptInCategory"/>
                                            </p:graphicEl>
                                          </p:spTgt>
                                        </p:tgtEl>
                                        <p:attrNameLst>
                                          <p:attrName>ppt_y</p:attrName>
                                        </p:attrNameLst>
                                      </p:cBhvr>
                                      <p:tavLst>
                                        <p:tav tm="0">
                                          <p:val>
                                            <p:strVal val="#ppt_y"/>
                                          </p:val>
                                        </p:tav>
                                        <p:tav tm="100000">
                                          <p:val>
                                            <p:strVal val="#ppt_y"/>
                                          </p:val>
                                        </p:tav>
                                      </p:tavLst>
                                    </p:anim>
                                  </p:childTnLst>
                                </p:cTn>
                              </p:par>
                            </p:childTnLst>
                          </p:cTn>
                        </p:par>
                        <p:par>
                          <p:cTn id="20" fill="hold">
                            <p:stCondLst>
                              <p:cond delay="1250"/>
                            </p:stCondLst>
                            <p:childTnLst>
                              <p:par>
                                <p:cTn id="21" presetID="2" presetClass="entr" presetSubtype="8" fill="hold" grpId="0" nodeType="afterEffect">
                                  <p:stCondLst>
                                    <p:cond delay="250"/>
                                  </p:stCondLst>
                                  <p:childTnLst>
                                    <p:set>
                                      <p:cBhvr>
                                        <p:cTn id="22" dur="1" fill="hold">
                                          <p:stCondLst>
                                            <p:cond delay="0"/>
                                          </p:stCondLst>
                                        </p:cTn>
                                        <p:tgtEl>
                                          <p:spTgt spid="4">
                                            <p:graphicEl>
                                              <a:chart seriesIdx="0" categoryIdx="2" bldStep="ptInCategory"/>
                                            </p:graphicEl>
                                          </p:spTgt>
                                        </p:tgtEl>
                                        <p:attrNameLst>
                                          <p:attrName>style.visibility</p:attrName>
                                        </p:attrNameLst>
                                      </p:cBhvr>
                                      <p:to>
                                        <p:strVal val="visible"/>
                                      </p:to>
                                    </p:set>
                                    <p:anim calcmode="lin" valueType="num">
                                      <p:cBhvr additive="base">
                                        <p:cTn id="23" dur="500" fill="hold"/>
                                        <p:tgtEl>
                                          <p:spTgt spid="4">
                                            <p:graphicEl>
                                              <a:chart seriesIdx="0" categoryIdx="2" bldStep="ptInCategory"/>
                                            </p:graphic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
                                            <p:graphicEl>
                                              <a:chart seriesIdx="0" categoryIdx="2" bldStep="ptInCategory"/>
                                            </p:graphicEl>
                                          </p:spTgt>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8" fill="hold" grpId="0" nodeType="afterEffect">
                                  <p:stCondLst>
                                    <p:cond delay="250"/>
                                  </p:stCondLst>
                                  <p:childTnLst>
                                    <p:set>
                                      <p:cBhvr>
                                        <p:cTn id="27" dur="1" fill="hold">
                                          <p:stCondLst>
                                            <p:cond delay="0"/>
                                          </p:stCondLst>
                                        </p:cTn>
                                        <p:tgtEl>
                                          <p:spTgt spid="4">
                                            <p:graphicEl>
                                              <a:chart seriesIdx="0" categoryIdx="3" bldStep="ptInCategory"/>
                                            </p:graphicEl>
                                          </p:spTgt>
                                        </p:tgtEl>
                                        <p:attrNameLst>
                                          <p:attrName>style.visibility</p:attrName>
                                        </p:attrNameLst>
                                      </p:cBhvr>
                                      <p:to>
                                        <p:strVal val="visible"/>
                                      </p:to>
                                    </p:set>
                                    <p:anim calcmode="lin" valueType="num">
                                      <p:cBhvr additive="base">
                                        <p:cTn id="28" dur="500" fill="hold"/>
                                        <p:tgtEl>
                                          <p:spTgt spid="4">
                                            <p:graphicEl>
                                              <a:chart seriesIdx="0" categoryIdx="3" bldStep="ptInCategory"/>
                                            </p:graphic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4">
                                            <p:graphicEl>
                                              <a:chart seriesIdx="0" categoryIdx="3" bldStep="ptInCategory"/>
                                            </p:graphicEl>
                                          </p:spTgt>
                                        </p:tgtEl>
                                        <p:attrNameLst>
                                          <p:attrName>ppt_y</p:attrName>
                                        </p:attrNameLst>
                                      </p:cBhvr>
                                      <p:tavLst>
                                        <p:tav tm="0">
                                          <p:val>
                                            <p:strVal val="#ppt_y"/>
                                          </p:val>
                                        </p:tav>
                                        <p:tav tm="100000">
                                          <p:val>
                                            <p:strVal val="#ppt_y"/>
                                          </p:val>
                                        </p:tav>
                                      </p:tavLst>
                                    </p:anim>
                                  </p:childTnLst>
                                </p:cTn>
                              </p:par>
                            </p:childTnLst>
                          </p:cTn>
                        </p:par>
                        <p:par>
                          <p:cTn id="30" fill="hold">
                            <p:stCondLst>
                              <p:cond delay="2750"/>
                            </p:stCondLst>
                            <p:childTnLst>
                              <p:par>
                                <p:cTn id="31" presetID="2" presetClass="entr" presetSubtype="8" fill="hold" grpId="0" nodeType="afterEffect">
                                  <p:stCondLst>
                                    <p:cond delay="250"/>
                                  </p:stCondLst>
                                  <p:childTnLst>
                                    <p:set>
                                      <p:cBhvr>
                                        <p:cTn id="32" dur="1" fill="hold">
                                          <p:stCondLst>
                                            <p:cond delay="0"/>
                                          </p:stCondLst>
                                        </p:cTn>
                                        <p:tgtEl>
                                          <p:spTgt spid="4">
                                            <p:graphicEl>
                                              <a:chart seriesIdx="0" categoryIdx="4" bldStep="ptInCategory"/>
                                            </p:graphicEl>
                                          </p:spTgt>
                                        </p:tgtEl>
                                        <p:attrNameLst>
                                          <p:attrName>style.visibility</p:attrName>
                                        </p:attrNameLst>
                                      </p:cBhvr>
                                      <p:to>
                                        <p:strVal val="visible"/>
                                      </p:to>
                                    </p:set>
                                    <p:anim calcmode="lin" valueType="num">
                                      <p:cBhvr additive="base">
                                        <p:cTn id="33" dur="500" fill="hold"/>
                                        <p:tgtEl>
                                          <p:spTgt spid="4">
                                            <p:graphicEl>
                                              <a:chart seriesIdx="0" categoryIdx="4" bldStep="ptInCategory"/>
                                            </p:graphic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4">
                                            <p:graphicEl>
                                              <a:chart seriesIdx="0" categoryIdx="4" bldStep="ptInCategory"/>
                                            </p:graphicEl>
                                          </p:spTgt>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8" fill="hold" grpId="0" nodeType="afterEffect">
                                  <p:stCondLst>
                                    <p:cond delay="250"/>
                                  </p:stCondLst>
                                  <p:childTnLst>
                                    <p:set>
                                      <p:cBhvr>
                                        <p:cTn id="37" dur="1" fill="hold">
                                          <p:stCondLst>
                                            <p:cond delay="0"/>
                                          </p:stCondLst>
                                        </p:cTn>
                                        <p:tgtEl>
                                          <p:spTgt spid="4">
                                            <p:graphicEl>
                                              <a:chart seriesIdx="0" categoryIdx="5" bldStep="ptInCategory"/>
                                            </p:graphicEl>
                                          </p:spTgt>
                                        </p:tgtEl>
                                        <p:attrNameLst>
                                          <p:attrName>style.visibility</p:attrName>
                                        </p:attrNameLst>
                                      </p:cBhvr>
                                      <p:to>
                                        <p:strVal val="visible"/>
                                      </p:to>
                                    </p:set>
                                    <p:anim calcmode="lin" valueType="num">
                                      <p:cBhvr additive="base">
                                        <p:cTn id="38" dur="500" fill="hold"/>
                                        <p:tgtEl>
                                          <p:spTgt spid="4">
                                            <p:graphicEl>
                                              <a:chart seriesIdx="0" categoryIdx="5" bldStep="ptInCategory"/>
                                            </p:graphic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4">
                                            <p:graphicEl>
                                              <a:chart seriesIdx="0" categoryIdx="5" bldStep="ptInCategory"/>
                                            </p:graphicEl>
                                          </p:spTgt>
                                        </p:tgtEl>
                                        <p:attrNameLst>
                                          <p:attrName>ppt_y</p:attrName>
                                        </p:attrNameLst>
                                      </p:cBhvr>
                                      <p:tavLst>
                                        <p:tav tm="0">
                                          <p:val>
                                            <p:strVal val="#ppt_y"/>
                                          </p:val>
                                        </p:tav>
                                        <p:tav tm="100000">
                                          <p:val>
                                            <p:strVal val="#ppt_y"/>
                                          </p:val>
                                        </p:tav>
                                      </p:tavLst>
                                    </p:anim>
                                  </p:childTnLst>
                                </p:cTn>
                              </p:par>
                            </p:childTnLst>
                          </p:cTn>
                        </p:par>
                        <p:par>
                          <p:cTn id="40" fill="hold">
                            <p:stCondLst>
                              <p:cond delay="4250"/>
                            </p:stCondLst>
                            <p:childTnLst>
                              <p:par>
                                <p:cTn id="41" presetID="2" presetClass="entr" presetSubtype="8" fill="hold" grpId="0" nodeType="afterEffect">
                                  <p:stCondLst>
                                    <p:cond delay="250"/>
                                  </p:stCondLst>
                                  <p:childTnLst>
                                    <p:set>
                                      <p:cBhvr>
                                        <p:cTn id="42" dur="1" fill="hold">
                                          <p:stCondLst>
                                            <p:cond delay="0"/>
                                          </p:stCondLst>
                                        </p:cTn>
                                        <p:tgtEl>
                                          <p:spTgt spid="4">
                                            <p:graphicEl>
                                              <a:chart seriesIdx="0" categoryIdx="6" bldStep="ptInCategory"/>
                                            </p:graphicEl>
                                          </p:spTgt>
                                        </p:tgtEl>
                                        <p:attrNameLst>
                                          <p:attrName>style.visibility</p:attrName>
                                        </p:attrNameLst>
                                      </p:cBhvr>
                                      <p:to>
                                        <p:strVal val="visible"/>
                                      </p:to>
                                    </p:set>
                                    <p:anim calcmode="lin" valueType="num">
                                      <p:cBhvr additive="base">
                                        <p:cTn id="43" dur="500" fill="hold"/>
                                        <p:tgtEl>
                                          <p:spTgt spid="4">
                                            <p:graphicEl>
                                              <a:chart seriesIdx="0" categoryIdx="6" bldStep="ptInCategory"/>
                                            </p:graphic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graphicEl>
                                              <a:chart seriesIdx="0" categoryIdx="6" bldStep="ptInCategory"/>
                                            </p:graphicEl>
                                          </p:spTgt>
                                        </p:tgtEl>
                                        <p:attrNameLst>
                                          <p:attrName>ppt_y</p:attrName>
                                        </p:attrNameLst>
                                      </p:cBhvr>
                                      <p:tavLst>
                                        <p:tav tm="0">
                                          <p:val>
                                            <p:strVal val="#ppt_y"/>
                                          </p:val>
                                        </p:tav>
                                        <p:tav tm="100000">
                                          <p:val>
                                            <p:strVal val="#ppt_y"/>
                                          </p:val>
                                        </p:tav>
                                      </p:tavLst>
                                    </p:anim>
                                  </p:childTnLst>
                                </p:cTn>
                              </p:par>
                            </p:childTnLst>
                          </p:cTn>
                        </p:par>
                        <p:par>
                          <p:cTn id="45" fill="hold">
                            <p:stCondLst>
                              <p:cond delay="5000"/>
                            </p:stCondLst>
                            <p:childTnLst>
                              <p:par>
                                <p:cTn id="46" presetID="2" presetClass="entr" presetSubtype="8" fill="hold" grpId="0" nodeType="afterEffect">
                                  <p:stCondLst>
                                    <p:cond delay="250"/>
                                  </p:stCondLst>
                                  <p:childTnLst>
                                    <p:set>
                                      <p:cBhvr>
                                        <p:cTn id="47" dur="1" fill="hold">
                                          <p:stCondLst>
                                            <p:cond delay="0"/>
                                          </p:stCondLst>
                                        </p:cTn>
                                        <p:tgtEl>
                                          <p:spTgt spid="4">
                                            <p:graphicEl>
                                              <a:chart seriesIdx="0" categoryIdx="7" bldStep="ptInCategory"/>
                                            </p:graphicEl>
                                          </p:spTgt>
                                        </p:tgtEl>
                                        <p:attrNameLst>
                                          <p:attrName>style.visibility</p:attrName>
                                        </p:attrNameLst>
                                      </p:cBhvr>
                                      <p:to>
                                        <p:strVal val="visible"/>
                                      </p:to>
                                    </p:set>
                                    <p:anim calcmode="lin" valueType="num">
                                      <p:cBhvr additive="base">
                                        <p:cTn id="48" dur="500" fill="hold"/>
                                        <p:tgtEl>
                                          <p:spTgt spid="4">
                                            <p:graphicEl>
                                              <a:chart seriesIdx="0" categoryIdx="7" bldStep="ptInCategory"/>
                                            </p:graphic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4">
                                            <p:graphicEl>
                                              <a:chart seriesIdx="0" categoryIdx="7" bldStep="ptInCategory"/>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categoryEl"/>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6D7E8B-CC71-B7F5-0733-E5A028BDF5FF}"/>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09B40517-049C-1CF6-9D64-3EE23E161210}"/>
              </a:ext>
            </a:extLst>
          </p:cNvPr>
          <p:cNvSpPr>
            <a:spLocks noGrp="1"/>
          </p:cNvSpPr>
          <p:nvPr>
            <p:ph type="title" idx="4294967295"/>
          </p:nvPr>
        </p:nvSpPr>
        <p:spPr>
          <a:xfrm>
            <a:off x="0" y="633413"/>
            <a:ext cx="10972800" cy="731837"/>
          </a:xfrm>
        </p:spPr>
        <p:txBody>
          <a:bodyPr>
            <a:normAutofit fontScale="90000"/>
          </a:bodyPr>
          <a:lstStyle/>
          <a:p>
            <a:r>
              <a:rPr lang="en-GB" dirty="0"/>
              <a:t>Q9: Top two regular activities that you would like to see offered.</a:t>
            </a:r>
            <a:endParaRPr dirty="0"/>
          </a:p>
        </p:txBody>
      </p:sp>
      <p:sp>
        <p:nvSpPr>
          <p:cNvPr id="3" name="Title">
            <a:extLst>
              <a:ext uri="{FF2B5EF4-FFF2-40B4-BE49-F238E27FC236}">
                <a16:creationId xmlns:a16="http://schemas.microsoft.com/office/drawing/2014/main" id="{DA263BBE-8943-95C1-8F2F-B08E08AFF0A5}"/>
              </a:ext>
            </a:extLst>
          </p:cNvPr>
          <p:cNvSpPr>
            <a:spLocks noGrp="1"/>
          </p:cNvSpPr>
          <p:nvPr>
            <p:ph type="body" sz="quarter" idx="4294967295"/>
          </p:nvPr>
        </p:nvSpPr>
        <p:spPr>
          <a:xfrm>
            <a:off x="9824397" y="839787"/>
            <a:ext cx="1940426" cy="319087"/>
          </a:xfrm>
        </p:spPr>
        <p:txBody>
          <a:bodyPr>
            <a:normAutofit fontScale="85000" lnSpcReduction="20000"/>
          </a:bodyPr>
          <a:lstStyle/>
          <a:p>
            <a:endParaRPr dirty="0"/>
          </a:p>
        </p:txBody>
      </p:sp>
      <p:graphicFrame>
        <p:nvGraphicFramePr>
          <p:cNvPr id="4" name="Chart Placeholder">
            <a:extLst>
              <a:ext uri="{FF2B5EF4-FFF2-40B4-BE49-F238E27FC236}">
                <a16:creationId xmlns:a16="http://schemas.microsoft.com/office/drawing/2014/main" id="{4FCE25CB-60F6-FCA0-B4AD-8DC540C7818E}"/>
              </a:ext>
            </a:extLst>
          </p:cNvPr>
          <p:cNvGraphicFramePr>
            <a:graphicFrameLocks noGrp="1"/>
          </p:cNvGraphicFramePr>
          <p:nvPr>
            <p:extLst>
              <p:ext uri="{D42A27DB-BD31-4B8C-83A1-F6EECF244321}">
                <p14:modId xmlns:p14="http://schemas.microsoft.com/office/powerpoint/2010/main" val="40535956"/>
              </p:ext>
            </p:extLst>
          </p:nvPr>
        </p:nvGraphicFramePr>
        <p:xfrm>
          <a:off x="1463041" y="1399545"/>
          <a:ext cx="9331569" cy="47586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7535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7" dur="500" fill="hold"/>
                                        <p:tgtEl>
                                          <p:spTgt spid="4">
                                            <p:graphicEl>
                                              <a:chart seriesIdx="-3" categoryIdx="-3" bldStep="gridLegend"/>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graphicEl>
                                              <a:chart seriesIdx="-3" categoryIdx="-3" bldStep="gridLegend"/>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graphicEl>
                                              <a:chart seriesIdx="0" categoryIdx="-4" bldStep="series"/>
                                            </p:graphicEl>
                                          </p:spTgt>
                                        </p:tgtEl>
                                        <p:attrNameLst>
                                          <p:attrName>style.visibility</p:attrName>
                                        </p:attrNameLst>
                                      </p:cBhvr>
                                      <p:to>
                                        <p:strVal val="visible"/>
                                      </p:to>
                                    </p:set>
                                    <p:anim calcmode="lin" valueType="num">
                                      <p:cBhvr additive="base">
                                        <p:cTn id="13" dur="500" fill="hold"/>
                                        <p:tgtEl>
                                          <p:spTgt spid="4">
                                            <p:graphicEl>
                                              <a:chart seriesIdx="0" categoryIdx="-4" bldStep="series"/>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graphicEl>
                                              <a:chart seriesIdx="0" categoryIdx="-4" bldStep="series"/>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4D5DA-4FCD-1266-95BA-7EFC3BCCCDA0}"/>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C984A619-BAFD-3C99-2C0F-EB7F46611665}"/>
              </a:ext>
            </a:extLst>
          </p:cNvPr>
          <p:cNvSpPr>
            <a:spLocks noGrp="1"/>
          </p:cNvSpPr>
          <p:nvPr>
            <p:ph type="title" idx="4294967295"/>
          </p:nvPr>
        </p:nvSpPr>
        <p:spPr>
          <a:xfrm>
            <a:off x="96253" y="630237"/>
            <a:ext cx="10972800" cy="731838"/>
          </a:xfrm>
        </p:spPr>
        <p:txBody>
          <a:bodyPr>
            <a:normAutofit fontScale="90000"/>
          </a:bodyPr>
          <a:lstStyle/>
          <a:p>
            <a:r>
              <a:rPr lang="en-GB" dirty="0"/>
              <a:t>Q10: Which are the top two unique programs you would like to see offered.</a:t>
            </a:r>
            <a:endParaRPr dirty="0"/>
          </a:p>
        </p:txBody>
      </p:sp>
      <p:sp>
        <p:nvSpPr>
          <p:cNvPr id="3" name="Title">
            <a:extLst>
              <a:ext uri="{FF2B5EF4-FFF2-40B4-BE49-F238E27FC236}">
                <a16:creationId xmlns:a16="http://schemas.microsoft.com/office/drawing/2014/main" id="{C381C023-7A1D-CCF5-4FA0-0AFC254D01C7}"/>
              </a:ext>
            </a:extLst>
          </p:cNvPr>
          <p:cNvSpPr>
            <a:spLocks noGrp="1"/>
          </p:cNvSpPr>
          <p:nvPr>
            <p:ph type="body" sz="quarter" idx="4294967295"/>
          </p:nvPr>
        </p:nvSpPr>
        <p:spPr>
          <a:xfrm>
            <a:off x="10258926" y="836612"/>
            <a:ext cx="1620253" cy="319087"/>
          </a:xfrm>
        </p:spPr>
        <p:txBody>
          <a:bodyPr>
            <a:normAutofit fontScale="85000" lnSpcReduction="20000"/>
          </a:bodyPr>
          <a:lstStyle/>
          <a:p>
            <a:endParaRPr dirty="0"/>
          </a:p>
        </p:txBody>
      </p:sp>
      <p:graphicFrame>
        <p:nvGraphicFramePr>
          <p:cNvPr id="4" name="Chart Placeholder">
            <a:extLst>
              <a:ext uri="{FF2B5EF4-FFF2-40B4-BE49-F238E27FC236}">
                <a16:creationId xmlns:a16="http://schemas.microsoft.com/office/drawing/2014/main" id="{B1C4D6FA-85B6-7E16-7F75-187A7D285E0A}"/>
              </a:ext>
            </a:extLst>
          </p:cNvPr>
          <p:cNvGraphicFramePr>
            <a:graphicFrameLocks noGrp="1"/>
          </p:cNvGraphicFramePr>
          <p:nvPr>
            <p:extLst>
              <p:ext uri="{D42A27DB-BD31-4B8C-83A1-F6EECF244321}">
                <p14:modId xmlns:p14="http://schemas.microsoft.com/office/powerpoint/2010/main" val="110934675"/>
              </p:ext>
            </p:extLst>
          </p:nvPr>
        </p:nvGraphicFramePr>
        <p:xfrm>
          <a:off x="1463041" y="1399545"/>
          <a:ext cx="9331569" cy="47586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2670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7" dur="500" fill="hold"/>
                                        <p:tgtEl>
                                          <p:spTgt spid="4">
                                            <p:graphicEl>
                                              <a:chart seriesIdx="-3" categoryIdx="-3" bldStep="gridLegend"/>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graphicEl>
                                              <a:chart seriesIdx="-3" categoryIdx="-3" bldStep="gridLegend"/>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graphicEl>
                                              <a:chart seriesIdx="0" categoryIdx="-4" bldStep="series"/>
                                            </p:graphicEl>
                                          </p:spTgt>
                                        </p:tgtEl>
                                        <p:attrNameLst>
                                          <p:attrName>style.visibility</p:attrName>
                                        </p:attrNameLst>
                                      </p:cBhvr>
                                      <p:to>
                                        <p:strVal val="visible"/>
                                      </p:to>
                                    </p:set>
                                    <p:anim calcmode="lin" valueType="num">
                                      <p:cBhvr additive="base">
                                        <p:cTn id="13" dur="500" fill="hold"/>
                                        <p:tgtEl>
                                          <p:spTgt spid="4">
                                            <p:graphicEl>
                                              <a:chart seriesIdx="0" categoryIdx="-4" bldStep="series"/>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graphicEl>
                                              <a:chart seriesIdx="0" categoryIdx="-4" bldStep="series"/>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689BA-7221-2D36-9993-7742D9DBBBE0}"/>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82A82BCB-847C-F899-930C-3B916B6CD83B}"/>
              </a:ext>
            </a:extLst>
          </p:cNvPr>
          <p:cNvSpPr>
            <a:spLocks noGrp="1"/>
          </p:cNvSpPr>
          <p:nvPr>
            <p:ph type="title" idx="4294967295"/>
          </p:nvPr>
        </p:nvSpPr>
        <p:spPr>
          <a:xfrm>
            <a:off x="0" y="547688"/>
            <a:ext cx="10972800" cy="731837"/>
          </a:xfrm>
        </p:spPr>
        <p:txBody>
          <a:bodyPr>
            <a:normAutofit fontScale="90000"/>
          </a:bodyPr>
          <a:lstStyle/>
          <a:p>
            <a:r>
              <a:rPr lang="en-GB" dirty="0"/>
              <a:t>Q11: Which are the top two skills programs you would like to see offered.</a:t>
            </a:r>
            <a:endParaRPr dirty="0"/>
          </a:p>
        </p:txBody>
      </p:sp>
      <p:sp>
        <p:nvSpPr>
          <p:cNvPr id="3" name="Title">
            <a:extLst>
              <a:ext uri="{FF2B5EF4-FFF2-40B4-BE49-F238E27FC236}">
                <a16:creationId xmlns:a16="http://schemas.microsoft.com/office/drawing/2014/main" id="{BAB67B75-96C6-0A23-9C68-F084DEA55C0B}"/>
              </a:ext>
            </a:extLst>
          </p:cNvPr>
          <p:cNvSpPr>
            <a:spLocks noGrp="1"/>
          </p:cNvSpPr>
          <p:nvPr>
            <p:ph type="body" sz="quarter" idx="4294967295"/>
          </p:nvPr>
        </p:nvSpPr>
        <p:spPr>
          <a:xfrm>
            <a:off x="10642600" y="839788"/>
            <a:ext cx="1549400" cy="320675"/>
          </a:xfrm>
        </p:spPr>
        <p:txBody>
          <a:bodyPr>
            <a:normAutofit fontScale="85000" lnSpcReduction="20000"/>
          </a:bodyPr>
          <a:lstStyle/>
          <a:p>
            <a:endParaRPr dirty="0"/>
          </a:p>
        </p:txBody>
      </p:sp>
      <p:graphicFrame>
        <p:nvGraphicFramePr>
          <p:cNvPr id="4" name="Chart Placeholder">
            <a:extLst>
              <a:ext uri="{FF2B5EF4-FFF2-40B4-BE49-F238E27FC236}">
                <a16:creationId xmlns:a16="http://schemas.microsoft.com/office/drawing/2014/main" id="{C54C73C9-E8D6-C4AF-B628-AC0FB8975034}"/>
              </a:ext>
            </a:extLst>
          </p:cNvPr>
          <p:cNvGraphicFramePr>
            <a:graphicFrameLocks noGrp="1"/>
          </p:cNvGraphicFramePr>
          <p:nvPr>
            <p:extLst>
              <p:ext uri="{D42A27DB-BD31-4B8C-83A1-F6EECF244321}">
                <p14:modId xmlns:p14="http://schemas.microsoft.com/office/powerpoint/2010/main" val="3166061099"/>
              </p:ext>
            </p:extLst>
          </p:nvPr>
        </p:nvGraphicFramePr>
        <p:xfrm>
          <a:off x="1463041" y="1399545"/>
          <a:ext cx="9331569" cy="47586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1282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7" dur="500" fill="hold"/>
                                        <p:tgtEl>
                                          <p:spTgt spid="4">
                                            <p:graphicEl>
                                              <a:chart seriesIdx="-3" categoryIdx="-3" bldStep="gridLegend"/>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graphicEl>
                                              <a:chart seriesIdx="-3" categoryIdx="-3" bldStep="gridLegend"/>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graphicEl>
                                              <a:chart seriesIdx="0" categoryIdx="-4" bldStep="series"/>
                                            </p:graphicEl>
                                          </p:spTgt>
                                        </p:tgtEl>
                                        <p:attrNameLst>
                                          <p:attrName>style.visibility</p:attrName>
                                        </p:attrNameLst>
                                      </p:cBhvr>
                                      <p:to>
                                        <p:strVal val="visible"/>
                                      </p:to>
                                    </p:set>
                                    <p:anim calcmode="lin" valueType="num">
                                      <p:cBhvr additive="base">
                                        <p:cTn id="13" dur="500" fill="hold"/>
                                        <p:tgtEl>
                                          <p:spTgt spid="4">
                                            <p:graphicEl>
                                              <a:chart seriesIdx="0" categoryIdx="-4" bldStep="series"/>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graphicEl>
                                              <a:chart seriesIdx="0" categoryIdx="-4" bldStep="series"/>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1B6CF-07F0-C5C9-46EE-F5A7B71184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1D442C-D4E3-9C5F-9591-C57E9C0AFC09}"/>
              </a:ext>
            </a:extLst>
          </p:cNvPr>
          <p:cNvSpPr>
            <a:spLocks noGrp="1"/>
          </p:cNvSpPr>
          <p:nvPr>
            <p:ph type="title" idx="4294967295"/>
          </p:nvPr>
        </p:nvSpPr>
        <p:spPr>
          <a:xfrm>
            <a:off x="321276" y="593124"/>
            <a:ext cx="2152391" cy="5684108"/>
          </a:xfrm>
        </p:spPr>
        <p:txBody>
          <a:bodyPr anchor="ctr">
            <a:normAutofit/>
          </a:bodyPr>
          <a:lstStyle/>
          <a:p>
            <a:pPr algn="ctr"/>
            <a:r>
              <a:rPr lang="en-US" sz="5300" dirty="0">
                <a:solidFill>
                  <a:schemeClr val="accent3"/>
                </a:solidFill>
              </a:rPr>
              <a:t>That’s what THEY said…..</a:t>
            </a:r>
            <a:br>
              <a:rPr lang="en-US" sz="5300" dirty="0">
                <a:solidFill>
                  <a:schemeClr val="accent3"/>
                </a:solidFill>
              </a:rPr>
            </a:br>
            <a:r>
              <a:rPr lang="en-US" sz="2700" dirty="0">
                <a:solidFill>
                  <a:schemeClr val="accent3"/>
                </a:solidFill>
              </a:rPr>
              <a:t>Hearing it straight from today’s you</a:t>
            </a:r>
            <a:r>
              <a:rPr lang="en-US" sz="3200" dirty="0">
                <a:solidFill>
                  <a:schemeClr val="accent3"/>
                </a:solidFill>
              </a:rPr>
              <a:t>th</a:t>
            </a:r>
            <a:endParaRPr lang="en-US" sz="6600" dirty="0">
              <a:solidFill>
                <a:schemeClr val="accent3"/>
              </a:solidFill>
            </a:endParaRPr>
          </a:p>
        </p:txBody>
      </p:sp>
      <p:pic>
        <p:nvPicPr>
          <p:cNvPr id="3" name="Picture 2">
            <a:extLst>
              <a:ext uri="{FF2B5EF4-FFF2-40B4-BE49-F238E27FC236}">
                <a16:creationId xmlns:a16="http://schemas.microsoft.com/office/drawing/2014/main" id="{BBD153CE-8047-1C5C-63FF-69E2306FCF88}"/>
              </a:ext>
            </a:extLst>
          </p:cNvPr>
          <p:cNvPicPr>
            <a:picLocks noChangeAspect="1"/>
          </p:cNvPicPr>
          <p:nvPr/>
        </p:nvPicPr>
        <p:blipFill>
          <a:blip r:embed="rId2"/>
          <a:stretch>
            <a:fillRect/>
          </a:stretch>
        </p:blipFill>
        <p:spPr>
          <a:xfrm>
            <a:off x="3288360" y="593124"/>
            <a:ext cx="7655353" cy="3512456"/>
          </a:xfrm>
          <a:prstGeom prst="rect">
            <a:avLst/>
          </a:prstGeom>
        </p:spPr>
      </p:pic>
      <p:sp>
        <p:nvSpPr>
          <p:cNvPr id="4" name="TextBox 3">
            <a:extLst>
              <a:ext uri="{FF2B5EF4-FFF2-40B4-BE49-F238E27FC236}">
                <a16:creationId xmlns:a16="http://schemas.microsoft.com/office/drawing/2014/main" id="{D38C70FC-33EB-3431-2283-56DD807A2A43}"/>
              </a:ext>
            </a:extLst>
          </p:cNvPr>
          <p:cNvSpPr txBox="1"/>
          <p:nvPr/>
        </p:nvSpPr>
        <p:spPr>
          <a:xfrm>
            <a:off x="3861880" y="3981723"/>
            <a:ext cx="7003915" cy="707886"/>
          </a:xfrm>
          <a:prstGeom prst="rect">
            <a:avLst/>
          </a:prstGeom>
          <a:noFill/>
        </p:spPr>
        <p:txBody>
          <a:bodyPr wrap="square" rtlCol="0">
            <a:spAutoFit/>
          </a:bodyPr>
          <a:lstStyle/>
          <a:p>
            <a:pPr algn="ctr"/>
            <a:r>
              <a:rPr lang="en-US" sz="4000" dirty="0"/>
              <a:t>Youth Leadership</a:t>
            </a:r>
          </a:p>
        </p:txBody>
      </p:sp>
    </p:spTree>
    <p:extLst>
      <p:ext uri="{BB962C8B-B14F-4D97-AF65-F5344CB8AC3E}">
        <p14:creationId xmlns:p14="http://schemas.microsoft.com/office/powerpoint/2010/main" val="352199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F893C-6042-F199-DDA9-2411A090244E}"/>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B94BF7CA-26FB-AA38-26CF-C032488E1E00}"/>
              </a:ext>
            </a:extLst>
          </p:cNvPr>
          <p:cNvSpPr>
            <a:spLocks noGrp="1"/>
          </p:cNvSpPr>
          <p:nvPr>
            <p:ph type="title"/>
          </p:nvPr>
        </p:nvSpPr>
        <p:spPr>
          <a:xfrm>
            <a:off x="312136" y="836559"/>
            <a:ext cx="10972800" cy="731617"/>
          </a:xfrm>
        </p:spPr>
        <p:txBody>
          <a:bodyPr>
            <a:normAutofit fontScale="90000"/>
          </a:bodyPr>
          <a:lstStyle/>
          <a:p>
            <a:r>
              <a:rPr lang="en-GB" dirty="0"/>
              <a:t>Q1: Who is directly driving your youth program?</a:t>
            </a:r>
            <a:endParaRPr dirty="0"/>
          </a:p>
        </p:txBody>
      </p:sp>
      <p:sp>
        <p:nvSpPr>
          <p:cNvPr id="3" name="Title">
            <a:extLst>
              <a:ext uri="{FF2B5EF4-FFF2-40B4-BE49-F238E27FC236}">
                <a16:creationId xmlns:a16="http://schemas.microsoft.com/office/drawing/2014/main" id="{13CC875F-802B-72C8-D969-1221406A63E3}"/>
              </a:ext>
            </a:extLst>
          </p:cNvPr>
          <p:cNvSpPr>
            <a:spLocks noGrp="1"/>
          </p:cNvSpPr>
          <p:nvPr>
            <p:ph type="body" sz="quarter" idx="14"/>
          </p:nvPr>
        </p:nvSpPr>
        <p:spPr>
          <a:xfrm>
            <a:off x="8797185" y="1276632"/>
            <a:ext cx="3158109" cy="319617"/>
          </a:xfrm>
        </p:spPr>
        <p:txBody>
          <a:bodyPr>
            <a:noAutofit/>
          </a:bodyPr>
          <a:lstStyle/>
          <a:p>
            <a:r>
              <a:rPr lang="en-GB" sz="2800" dirty="0"/>
              <a:t>Answered: 159</a:t>
            </a:r>
          </a:p>
        </p:txBody>
      </p:sp>
      <p:graphicFrame>
        <p:nvGraphicFramePr>
          <p:cNvPr id="4" name="Chart Placeholder">
            <a:extLst>
              <a:ext uri="{FF2B5EF4-FFF2-40B4-BE49-F238E27FC236}">
                <a16:creationId xmlns:a16="http://schemas.microsoft.com/office/drawing/2014/main" id="{2712A6AC-8A5D-361E-A0D3-EB33D07E00DB}"/>
              </a:ext>
            </a:extLst>
          </p:cNvPr>
          <p:cNvGraphicFramePr>
            <a:graphicFrameLocks noGrp="1"/>
          </p:cNvGraphicFramePr>
          <p:nvPr>
            <p:extLst>
              <p:ext uri="{D42A27DB-BD31-4B8C-83A1-F6EECF244321}">
                <p14:modId xmlns:p14="http://schemas.microsoft.com/office/powerpoint/2010/main" val="2438019817"/>
              </p:ext>
            </p:extLst>
          </p:nvPr>
        </p:nvGraphicFramePr>
        <p:xfrm>
          <a:off x="312136" y="1943939"/>
          <a:ext cx="10826034" cy="40775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98914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left)">
                                      <p:cBhvr>
                                        <p:cTn id="7" dur="500"/>
                                        <p:tgtEl>
                                          <p:spTgt spid="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left)">
                                      <p:cBhvr>
                                        <p:cTn id="12" dur="500"/>
                                        <p:tgtEl>
                                          <p:spTgt spid="4">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95680B-EBBD-4D86-AFE6-A2B2EF0F92C9}"/>
              </a:ext>
            </a:extLst>
          </p:cNvPr>
          <p:cNvPicPr>
            <a:picLocks noChangeAspect="1"/>
          </p:cNvPicPr>
          <p:nvPr/>
        </p:nvPicPr>
        <p:blipFill>
          <a:blip r:embed="rId2"/>
          <a:stretch>
            <a:fillRect/>
          </a:stretch>
        </p:blipFill>
        <p:spPr>
          <a:xfrm>
            <a:off x="550134" y="492566"/>
            <a:ext cx="7788183" cy="4387343"/>
          </a:xfrm>
          <a:prstGeom prst="rect">
            <a:avLst/>
          </a:prstGeom>
        </p:spPr>
      </p:pic>
      <p:sp>
        <p:nvSpPr>
          <p:cNvPr id="5" name="Rectangle 4">
            <a:extLst>
              <a:ext uri="{FF2B5EF4-FFF2-40B4-BE49-F238E27FC236}">
                <a16:creationId xmlns:a16="http://schemas.microsoft.com/office/drawing/2014/main" id="{11AAF014-F31C-4211-B099-AC61DB9EE930}"/>
              </a:ext>
            </a:extLst>
          </p:cNvPr>
          <p:cNvSpPr/>
          <p:nvPr/>
        </p:nvSpPr>
        <p:spPr>
          <a:xfrm>
            <a:off x="8204200" y="4763228"/>
            <a:ext cx="3767667" cy="923330"/>
          </a:xfrm>
          <a:prstGeom prst="rect">
            <a:avLst/>
          </a:prstGeom>
        </p:spPr>
        <p:txBody>
          <a:bodyPr wrap="square">
            <a:spAutoFit/>
          </a:bodyPr>
          <a:lstStyle/>
          <a:p>
            <a:pPr lvl="0" algn="ctr"/>
            <a:r>
              <a:rPr lang="en-US" dirty="0"/>
              <a:t>Casey A. Holtz, Ph.D.</a:t>
            </a:r>
          </a:p>
          <a:p>
            <a:pPr lvl="0" algn="ctr"/>
            <a:r>
              <a:rPr lang="en-US" dirty="0"/>
              <a:t>Wisconsin Lutheran College</a:t>
            </a:r>
          </a:p>
          <a:p>
            <a:pPr lvl="0" algn="ctr"/>
            <a:r>
              <a:rPr lang="en-US" dirty="0"/>
              <a:t>Licensed Psychologist</a:t>
            </a:r>
          </a:p>
        </p:txBody>
      </p:sp>
      <p:pic>
        <p:nvPicPr>
          <p:cNvPr id="6" name="Picture 5">
            <a:extLst>
              <a:ext uri="{FF2B5EF4-FFF2-40B4-BE49-F238E27FC236}">
                <a16:creationId xmlns:a16="http://schemas.microsoft.com/office/drawing/2014/main" id="{B61479B2-FD40-4EA6-8048-850E612AB65B}"/>
              </a:ext>
            </a:extLst>
          </p:cNvPr>
          <p:cNvPicPr>
            <a:picLocks noChangeAspect="1"/>
          </p:cNvPicPr>
          <p:nvPr/>
        </p:nvPicPr>
        <p:blipFill>
          <a:blip r:embed="rId3"/>
          <a:stretch>
            <a:fillRect/>
          </a:stretch>
        </p:blipFill>
        <p:spPr>
          <a:xfrm>
            <a:off x="8489766" y="357909"/>
            <a:ext cx="3152100" cy="4034688"/>
          </a:xfrm>
          <a:prstGeom prst="rect">
            <a:avLst/>
          </a:prstGeom>
        </p:spPr>
      </p:pic>
    </p:spTree>
    <p:extLst>
      <p:ext uri="{BB962C8B-B14F-4D97-AF65-F5344CB8AC3E}">
        <p14:creationId xmlns:p14="http://schemas.microsoft.com/office/powerpoint/2010/main" val="11561820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56375-8E96-9FDE-3376-5544BE2A3F09}"/>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5516DF48-55FF-D6CB-6879-FAE5CE453E08}"/>
              </a:ext>
            </a:extLst>
          </p:cNvPr>
          <p:cNvSpPr>
            <a:spLocks noGrp="1"/>
          </p:cNvSpPr>
          <p:nvPr>
            <p:ph type="title"/>
          </p:nvPr>
        </p:nvSpPr>
        <p:spPr>
          <a:xfrm>
            <a:off x="660887" y="322132"/>
            <a:ext cx="10465427" cy="731617"/>
          </a:xfrm>
        </p:spPr>
        <p:txBody>
          <a:bodyPr>
            <a:normAutofit fontScale="90000"/>
          </a:bodyPr>
          <a:lstStyle/>
          <a:p>
            <a:r>
              <a:rPr lang="en-GB" sz="3600" dirty="0"/>
              <a:t>“Regular" activities in youth group per youth leader.</a:t>
            </a:r>
            <a:r>
              <a:rPr lang="en-GB" dirty="0"/>
              <a:t> </a:t>
            </a:r>
            <a:endParaRPr dirty="0"/>
          </a:p>
        </p:txBody>
      </p:sp>
      <p:graphicFrame>
        <p:nvGraphicFramePr>
          <p:cNvPr id="4" name="Table Placeholder">
            <a:extLst>
              <a:ext uri="{FF2B5EF4-FFF2-40B4-BE49-F238E27FC236}">
                <a16:creationId xmlns:a16="http://schemas.microsoft.com/office/drawing/2014/main" id="{1AE71FB0-8A93-BF01-6498-11ED75B42DBF}"/>
              </a:ext>
            </a:extLst>
          </p:cNvPr>
          <p:cNvGraphicFramePr>
            <a:graphicFrameLocks/>
          </p:cNvGraphicFramePr>
          <p:nvPr>
            <p:extLst>
              <p:ext uri="{D42A27DB-BD31-4B8C-83A1-F6EECF244321}">
                <p14:modId xmlns:p14="http://schemas.microsoft.com/office/powerpoint/2010/main" val="2964689398"/>
              </p:ext>
            </p:extLst>
          </p:nvPr>
        </p:nvGraphicFramePr>
        <p:xfrm>
          <a:off x="736239" y="1276129"/>
          <a:ext cx="10676870" cy="5047317"/>
        </p:xfrm>
        <a:graphic>
          <a:graphicData uri="http://schemas.openxmlformats.org/drawingml/2006/table">
            <a:tbl>
              <a:tblPr>
                <a:tableStyleId>{8A107856-5554-42FB-B03E-39F5DBC370BA}</a:tableStyleId>
              </a:tblPr>
              <a:tblGrid>
                <a:gridCol w="1780078">
                  <a:extLst>
                    <a:ext uri="{9D8B030D-6E8A-4147-A177-3AD203B41FA5}">
                      <a16:colId xmlns:a16="http://schemas.microsoft.com/office/drawing/2014/main" val="20000"/>
                    </a:ext>
                  </a:extLst>
                </a:gridCol>
                <a:gridCol w="1270456">
                  <a:extLst>
                    <a:ext uri="{9D8B030D-6E8A-4147-A177-3AD203B41FA5}">
                      <a16:colId xmlns:a16="http://schemas.microsoft.com/office/drawing/2014/main" val="20001"/>
                    </a:ext>
                  </a:extLst>
                </a:gridCol>
                <a:gridCol w="1525267">
                  <a:extLst>
                    <a:ext uri="{9D8B030D-6E8A-4147-A177-3AD203B41FA5}">
                      <a16:colId xmlns:a16="http://schemas.microsoft.com/office/drawing/2014/main" val="20002"/>
                    </a:ext>
                  </a:extLst>
                </a:gridCol>
                <a:gridCol w="1525267">
                  <a:extLst>
                    <a:ext uri="{9D8B030D-6E8A-4147-A177-3AD203B41FA5}">
                      <a16:colId xmlns:a16="http://schemas.microsoft.com/office/drawing/2014/main" val="20003"/>
                    </a:ext>
                  </a:extLst>
                </a:gridCol>
                <a:gridCol w="1734791">
                  <a:extLst>
                    <a:ext uri="{9D8B030D-6E8A-4147-A177-3AD203B41FA5}">
                      <a16:colId xmlns:a16="http://schemas.microsoft.com/office/drawing/2014/main" val="20004"/>
                    </a:ext>
                  </a:extLst>
                </a:gridCol>
                <a:gridCol w="1960940">
                  <a:extLst>
                    <a:ext uri="{9D8B030D-6E8A-4147-A177-3AD203B41FA5}">
                      <a16:colId xmlns:a16="http://schemas.microsoft.com/office/drawing/2014/main" val="20005"/>
                    </a:ext>
                  </a:extLst>
                </a:gridCol>
                <a:gridCol w="880071">
                  <a:extLst>
                    <a:ext uri="{9D8B030D-6E8A-4147-A177-3AD203B41FA5}">
                      <a16:colId xmlns:a16="http://schemas.microsoft.com/office/drawing/2014/main" val="20006"/>
                    </a:ext>
                  </a:extLst>
                </a:gridCol>
              </a:tblGrid>
              <a:tr h="1248117">
                <a:tc>
                  <a:txBody>
                    <a:bodyPr/>
                    <a:lstStyle/>
                    <a:p>
                      <a:pPr algn="l"/>
                      <a:endParaRPr lang="en-US" sz="1900" dirty="0"/>
                    </a:p>
                  </a:txBody>
                  <a:tcPr marL="121920" marR="121920" marT="60960" marB="60960"/>
                </a:tc>
                <a:tc>
                  <a:txBody>
                    <a:bodyPr/>
                    <a:lstStyle/>
                    <a:p>
                      <a:pPr algn="r"/>
                      <a:r>
                        <a:rPr lang="en-US" sz="1900" dirty="0"/>
                        <a:t>Not Offered  </a:t>
                      </a:r>
                      <a:endParaRPr lang="en-US" sz="1900" b="0" dirty="0">
                        <a:solidFill>
                          <a:schemeClr val="bg1">
                            <a:lumMod val="50000"/>
                          </a:schemeClr>
                        </a:solidFill>
                      </a:endParaRPr>
                    </a:p>
                  </a:txBody>
                  <a:tcPr marL="121920" marR="121920" marT="60960" marB="60960" anchor="ctr"/>
                </a:tc>
                <a:tc>
                  <a:txBody>
                    <a:bodyPr/>
                    <a:lstStyle/>
                    <a:p>
                      <a:pPr algn="r"/>
                      <a:r>
                        <a:rPr lang="en-US" sz="1900" dirty="0"/>
                        <a:t>Not Offered - Wish we could</a:t>
                      </a:r>
                      <a:endParaRPr lang="en-US" sz="1900" b="0" dirty="0">
                        <a:solidFill>
                          <a:schemeClr val="bg1">
                            <a:lumMod val="50000"/>
                          </a:schemeClr>
                        </a:solidFill>
                      </a:endParaRPr>
                    </a:p>
                  </a:txBody>
                  <a:tcPr marL="121920" marR="121920" marT="60960" marB="60960" anchor="ctr"/>
                </a:tc>
                <a:tc>
                  <a:txBody>
                    <a:bodyPr/>
                    <a:lstStyle/>
                    <a:p>
                      <a:pPr algn="r"/>
                      <a:r>
                        <a:rPr lang="en-US" sz="1900" dirty="0"/>
                        <a:t>Offered infrequently – like to do more</a:t>
                      </a:r>
                      <a:endParaRPr lang="en-US" sz="1900" b="0" dirty="0">
                        <a:solidFill>
                          <a:schemeClr val="bg1">
                            <a:lumMod val="50000"/>
                          </a:schemeClr>
                        </a:solidFill>
                      </a:endParaRPr>
                    </a:p>
                  </a:txBody>
                  <a:tcPr marL="121920" marR="121920" marT="60960" marB="60960" anchor="ctr"/>
                </a:tc>
                <a:tc>
                  <a:txBody>
                    <a:bodyPr/>
                    <a:lstStyle/>
                    <a:p>
                      <a:pPr algn="r"/>
                      <a:r>
                        <a:rPr lang="en-US" sz="1900" dirty="0"/>
                        <a:t>Offered frequently – like to do more</a:t>
                      </a:r>
                      <a:endParaRPr lang="en-US" sz="1900" b="0" dirty="0">
                        <a:solidFill>
                          <a:schemeClr val="bg1">
                            <a:lumMod val="50000"/>
                          </a:schemeClr>
                        </a:solidFill>
                      </a:endParaRPr>
                    </a:p>
                  </a:txBody>
                  <a:tcPr marL="121920" marR="121920" marT="60960" marB="60960" anchor="ctr"/>
                </a:tc>
                <a:tc>
                  <a:txBody>
                    <a:bodyPr/>
                    <a:lstStyle/>
                    <a:p>
                      <a:pPr algn="r"/>
                      <a:r>
                        <a:rPr lang="en-US" sz="1900" dirty="0"/>
                        <a:t>Offered frequently –satisfied with offering</a:t>
                      </a:r>
                      <a:endParaRPr lang="en-US" sz="1900" b="0" dirty="0">
                        <a:solidFill>
                          <a:schemeClr val="bg1">
                            <a:lumMod val="50000"/>
                          </a:schemeClr>
                        </a:solidFill>
                      </a:endParaRPr>
                    </a:p>
                  </a:txBody>
                  <a:tcPr marL="121920" marR="121920" marT="60960" marB="60960" anchor="ctr"/>
                </a:tc>
                <a:tc>
                  <a:txBody>
                    <a:bodyPr/>
                    <a:lstStyle/>
                    <a:p>
                      <a:pPr algn="r"/>
                      <a:r>
                        <a:rPr lang="en-US" sz="1900" dirty="0"/>
                        <a:t>TOTAL</a:t>
                      </a:r>
                      <a:endParaRPr lang="en-US" sz="1900" b="0" dirty="0">
                        <a:solidFill>
                          <a:schemeClr val="bg1">
                            <a:lumMod val="50000"/>
                          </a:schemeClr>
                        </a:solidFill>
                      </a:endParaRPr>
                    </a:p>
                  </a:txBody>
                  <a:tcPr marL="121920" marR="121920" marT="60960" marB="60960" anchor="ctr"/>
                </a:tc>
                <a:extLst>
                  <a:ext uri="{0D108BD9-81ED-4DB2-BD59-A6C34878D82A}">
                    <a16:rowId xmlns:a16="http://schemas.microsoft.com/office/drawing/2014/main" val="10000"/>
                  </a:ext>
                </a:extLst>
              </a:tr>
              <a:tr h="594341">
                <a:tc>
                  <a:txBody>
                    <a:bodyPr/>
                    <a:lstStyle/>
                    <a:p>
                      <a:pPr algn="l"/>
                      <a:r>
                        <a:rPr lang="en-US" sz="1600" dirty="0"/>
                        <a:t># 1: Bible study- youth issues</a:t>
                      </a:r>
                      <a:endParaRPr lang="en-US" sz="1600" b="0" dirty="0">
                        <a:solidFill>
                          <a:schemeClr val="bg1">
                            <a:lumMod val="50000"/>
                          </a:schemeClr>
                        </a:solidFill>
                      </a:endParaRPr>
                    </a:p>
                  </a:txBody>
                  <a:tcPr marL="121920" marR="121920" marT="60960" marB="60960"/>
                </a:tc>
                <a:tc>
                  <a:txBody>
                    <a:bodyPr/>
                    <a:lstStyle/>
                    <a:p>
                      <a:pPr marL="0" algn="r" defTabSz="914400" rtl="0" eaLnBrk="1" latinLnBrk="0" hangingPunct="1"/>
                      <a:r>
                        <a:rPr lang="en-US" sz="1600" kern="1200" dirty="0">
                          <a:solidFill>
                            <a:schemeClr val="dk1"/>
                          </a:solidFill>
                          <a:latin typeface="+mn-lt"/>
                          <a:ea typeface="+mn-ea"/>
                          <a:cs typeface="+mn-cs"/>
                        </a:rPr>
                        <a:t>8.63%
12</a:t>
                      </a:r>
                    </a:p>
                  </a:txBody>
                  <a:tcPr marL="121920" marR="121920" marT="60960" marB="60960">
                    <a:solidFill>
                      <a:schemeClr val="accent2">
                        <a:lumMod val="20000"/>
                        <a:lumOff val="80000"/>
                      </a:schemeClr>
                    </a:solidFill>
                  </a:tcPr>
                </a:tc>
                <a:tc>
                  <a:txBody>
                    <a:bodyPr/>
                    <a:lstStyle/>
                    <a:p>
                      <a:pPr algn="r"/>
                      <a:r>
                        <a:rPr lang="en-US" sz="1600" dirty="0">
                          <a:solidFill>
                            <a:schemeClr val="bg1"/>
                          </a:solidFill>
                        </a:rPr>
                        <a:t>15.11%
21</a:t>
                      </a:r>
                      <a:endParaRPr lang="en-US" sz="1600" b="0" dirty="0">
                        <a:solidFill>
                          <a:schemeClr val="bg1"/>
                        </a:solidFill>
                      </a:endParaRPr>
                    </a:p>
                  </a:txBody>
                  <a:tcPr marL="121920" marR="121920" marT="60960" marB="60960">
                    <a:solidFill>
                      <a:schemeClr val="accent3"/>
                    </a:solidFill>
                  </a:tcPr>
                </a:tc>
                <a:tc>
                  <a:txBody>
                    <a:bodyPr/>
                    <a:lstStyle/>
                    <a:p>
                      <a:pPr marL="0" algn="r" defTabSz="914400" rtl="0" eaLnBrk="1" latinLnBrk="0" hangingPunct="1"/>
                      <a:r>
                        <a:rPr lang="en-US" sz="1600" kern="1200" dirty="0">
                          <a:solidFill>
                            <a:schemeClr val="bg1"/>
                          </a:solidFill>
                          <a:latin typeface="+mn-lt"/>
                          <a:ea typeface="+mn-ea"/>
                          <a:cs typeface="+mn-cs"/>
                        </a:rPr>
                        <a:t>20.86%
29</a:t>
                      </a:r>
                    </a:p>
                  </a:txBody>
                  <a:tcPr marL="121920" marR="121920" marT="60960" marB="60960">
                    <a:solidFill>
                      <a:schemeClr val="accent3"/>
                    </a:solidFill>
                  </a:tcPr>
                </a:tc>
                <a:tc>
                  <a:txBody>
                    <a:bodyPr/>
                    <a:lstStyle/>
                    <a:p>
                      <a:pPr algn="r"/>
                      <a:r>
                        <a:rPr lang="en-US" sz="1600" dirty="0"/>
                        <a:t>20.86%
29</a:t>
                      </a:r>
                      <a:endParaRPr lang="en-US" sz="1600" b="0" dirty="0">
                        <a:solidFill>
                          <a:schemeClr val="bg1">
                            <a:lumMod val="50000"/>
                          </a:schemeClr>
                        </a:solidFill>
                      </a:endParaRPr>
                    </a:p>
                  </a:txBody>
                  <a:tcPr marL="121920" marR="121920" marT="60960" marB="60960"/>
                </a:tc>
                <a:tc>
                  <a:txBody>
                    <a:bodyPr/>
                    <a:lstStyle/>
                    <a:p>
                      <a:pPr algn="r"/>
                      <a:r>
                        <a:rPr lang="en-US" sz="1600" dirty="0"/>
                        <a:t>34.53%
48</a:t>
                      </a:r>
                      <a:endParaRPr lang="en-US" sz="1600" b="0" dirty="0">
                        <a:solidFill>
                          <a:schemeClr val="bg1">
                            <a:lumMod val="50000"/>
                          </a:schemeClr>
                        </a:solidFill>
                      </a:endParaRPr>
                    </a:p>
                  </a:txBody>
                  <a:tcPr marL="121920" marR="121920" marT="60960" marB="60960"/>
                </a:tc>
                <a:tc>
                  <a:txBody>
                    <a:bodyPr/>
                    <a:lstStyle/>
                    <a:p>
                      <a:pPr algn="r"/>
                      <a:r>
                        <a:rPr lang="en-US" sz="1600" dirty="0"/>
                        <a:t>139</a:t>
                      </a:r>
                      <a:endParaRPr lang="en-US" sz="1600" b="0" dirty="0">
                        <a:solidFill>
                          <a:schemeClr val="bg1">
                            <a:lumMod val="50000"/>
                          </a:schemeClr>
                        </a:solidFill>
                      </a:endParaRPr>
                    </a:p>
                  </a:txBody>
                  <a:tcPr marL="121920" marR="121920" marT="60960" marB="60960"/>
                </a:tc>
                <a:extLst>
                  <a:ext uri="{0D108BD9-81ED-4DB2-BD59-A6C34878D82A}">
                    <a16:rowId xmlns:a16="http://schemas.microsoft.com/office/drawing/2014/main" val="10001"/>
                  </a:ext>
                </a:extLst>
              </a:tr>
              <a:tr h="594341">
                <a:tc>
                  <a:txBody>
                    <a:bodyPr/>
                    <a:lstStyle/>
                    <a:p>
                      <a:pPr algn="l"/>
                      <a:r>
                        <a:rPr lang="en-US" sz="1600" dirty="0"/>
                        <a:t>#2 Having meal w/ activity</a:t>
                      </a:r>
                      <a:endParaRPr lang="en-US" sz="1600" b="0" dirty="0">
                        <a:solidFill>
                          <a:schemeClr val="bg1">
                            <a:lumMod val="50000"/>
                          </a:schemeClr>
                        </a:solidFill>
                      </a:endParaRPr>
                    </a:p>
                  </a:txBody>
                  <a:tcPr marL="121920" marR="121920" marT="60960" marB="60960"/>
                </a:tc>
                <a:tc>
                  <a:txBody>
                    <a:bodyPr/>
                    <a:lstStyle/>
                    <a:p>
                      <a:pPr marL="0" algn="r" defTabSz="914400" rtl="0" eaLnBrk="1" latinLnBrk="0" hangingPunct="1"/>
                      <a:r>
                        <a:rPr lang="en-US" sz="1600" kern="1200" dirty="0">
                          <a:solidFill>
                            <a:schemeClr val="dk1"/>
                          </a:solidFill>
                          <a:latin typeface="+mn-lt"/>
                          <a:ea typeface="+mn-ea"/>
                          <a:cs typeface="+mn-cs"/>
                        </a:rPr>
                        <a:t>11.59%
16</a:t>
                      </a:r>
                    </a:p>
                  </a:txBody>
                  <a:tcPr marL="121920" marR="121920" marT="60960" marB="60960">
                    <a:solidFill>
                      <a:schemeClr val="accent2">
                        <a:lumMod val="20000"/>
                        <a:lumOff val="80000"/>
                      </a:schemeClr>
                    </a:solidFill>
                  </a:tcPr>
                </a:tc>
                <a:tc>
                  <a:txBody>
                    <a:bodyPr/>
                    <a:lstStyle/>
                    <a:p>
                      <a:pPr algn="r"/>
                      <a:r>
                        <a:rPr lang="en-US" sz="1600" dirty="0">
                          <a:solidFill>
                            <a:schemeClr val="bg1"/>
                          </a:solidFill>
                        </a:rPr>
                        <a:t>13.04%
18</a:t>
                      </a:r>
                      <a:endParaRPr lang="en-US" sz="1600" b="0" dirty="0">
                        <a:solidFill>
                          <a:schemeClr val="bg1"/>
                        </a:solidFill>
                      </a:endParaRPr>
                    </a:p>
                  </a:txBody>
                  <a:tcPr marL="121920" marR="121920" marT="60960" marB="60960">
                    <a:solidFill>
                      <a:schemeClr val="accent3"/>
                    </a:solidFill>
                  </a:tcPr>
                </a:tc>
                <a:tc>
                  <a:txBody>
                    <a:bodyPr/>
                    <a:lstStyle/>
                    <a:p>
                      <a:pPr marL="0" algn="r" defTabSz="914400" rtl="0" eaLnBrk="1" latinLnBrk="0" hangingPunct="1"/>
                      <a:r>
                        <a:rPr lang="en-US" sz="1600" kern="1200" dirty="0">
                          <a:solidFill>
                            <a:schemeClr val="bg1"/>
                          </a:solidFill>
                          <a:latin typeface="+mn-lt"/>
                          <a:ea typeface="+mn-ea"/>
                          <a:cs typeface="+mn-cs"/>
                        </a:rPr>
                        <a:t>32.61%
45</a:t>
                      </a:r>
                    </a:p>
                  </a:txBody>
                  <a:tcPr marL="121920" marR="121920" marT="60960" marB="60960">
                    <a:solidFill>
                      <a:schemeClr val="accent3"/>
                    </a:solidFill>
                  </a:tcPr>
                </a:tc>
                <a:tc>
                  <a:txBody>
                    <a:bodyPr/>
                    <a:lstStyle/>
                    <a:p>
                      <a:pPr algn="r"/>
                      <a:r>
                        <a:rPr lang="en-US" sz="1600" dirty="0"/>
                        <a:t>14.49%
20</a:t>
                      </a:r>
                      <a:endParaRPr lang="en-US" sz="1600" b="0" dirty="0">
                        <a:solidFill>
                          <a:schemeClr val="bg1">
                            <a:lumMod val="50000"/>
                          </a:schemeClr>
                        </a:solidFill>
                      </a:endParaRPr>
                    </a:p>
                  </a:txBody>
                  <a:tcPr marL="121920" marR="121920" marT="60960" marB="60960"/>
                </a:tc>
                <a:tc>
                  <a:txBody>
                    <a:bodyPr/>
                    <a:lstStyle/>
                    <a:p>
                      <a:pPr algn="r"/>
                      <a:r>
                        <a:rPr lang="en-US" sz="1600" dirty="0"/>
                        <a:t>28.26%
39</a:t>
                      </a:r>
                      <a:endParaRPr lang="en-US" sz="1600" b="0" dirty="0">
                        <a:solidFill>
                          <a:schemeClr val="bg1">
                            <a:lumMod val="50000"/>
                          </a:schemeClr>
                        </a:solidFill>
                      </a:endParaRPr>
                    </a:p>
                  </a:txBody>
                  <a:tcPr marL="121920" marR="121920" marT="60960" marB="60960"/>
                </a:tc>
                <a:tc>
                  <a:txBody>
                    <a:bodyPr/>
                    <a:lstStyle/>
                    <a:p>
                      <a:pPr algn="r"/>
                      <a:r>
                        <a:rPr lang="en-US" sz="1600" dirty="0"/>
                        <a:t>138</a:t>
                      </a:r>
                      <a:endParaRPr lang="en-US" sz="1600" b="0" dirty="0">
                        <a:solidFill>
                          <a:schemeClr val="bg1">
                            <a:lumMod val="50000"/>
                          </a:schemeClr>
                        </a:solidFill>
                      </a:endParaRPr>
                    </a:p>
                  </a:txBody>
                  <a:tcPr marL="121920" marR="121920" marT="60960" marB="60960"/>
                </a:tc>
                <a:extLst>
                  <a:ext uri="{0D108BD9-81ED-4DB2-BD59-A6C34878D82A}">
                    <a16:rowId xmlns:a16="http://schemas.microsoft.com/office/drawing/2014/main" val="10002"/>
                  </a:ext>
                </a:extLst>
              </a:tr>
              <a:tr h="594341">
                <a:tc>
                  <a:txBody>
                    <a:bodyPr/>
                    <a:lstStyle/>
                    <a:p>
                      <a:pPr algn="l"/>
                      <a:r>
                        <a:rPr lang="en-US" sz="1600" dirty="0"/>
                        <a:t>#3: Game Night -</a:t>
                      </a:r>
                      <a:endParaRPr lang="en-US" sz="1600" b="0" dirty="0">
                        <a:solidFill>
                          <a:schemeClr val="bg1">
                            <a:lumMod val="50000"/>
                          </a:schemeClr>
                        </a:solidFill>
                      </a:endParaRPr>
                    </a:p>
                  </a:txBody>
                  <a:tcPr marL="121920" marR="121920" marT="60960" marB="60960"/>
                </a:tc>
                <a:tc>
                  <a:txBody>
                    <a:bodyPr/>
                    <a:lstStyle/>
                    <a:p>
                      <a:pPr marL="0" algn="r" defTabSz="914400" rtl="0" eaLnBrk="1" latinLnBrk="0" hangingPunct="1"/>
                      <a:r>
                        <a:rPr lang="en-US" sz="1600" kern="1200" dirty="0">
                          <a:solidFill>
                            <a:schemeClr val="dk1"/>
                          </a:solidFill>
                          <a:latin typeface="+mn-lt"/>
                          <a:ea typeface="+mn-ea"/>
                          <a:cs typeface="+mn-cs"/>
                        </a:rPr>
                        <a:t>17.86%
25</a:t>
                      </a:r>
                    </a:p>
                  </a:txBody>
                  <a:tcPr marL="121920" marR="121920" marT="60960" marB="60960">
                    <a:solidFill>
                      <a:schemeClr val="accent2">
                        <a:lumMod val="20000"/>
                        <a:lumOff val="80000"/>
                      </a:schemeClr>
                    </a:solidFill>
                  </a:tcPr>
                </a:tc>
                <a:tc>
                  <a:txBody>
                    <a:bodyPr/>
                    <a:lstStyle/>
                    <a:p>
                      <a:pPr algn="r"/>
                      <a:r>
                        <a:rPr lang="en-US" sz="1600" dirty="0">
                          <a:solidFill>
                            <a:schemeClr val="bg1"/>
                          </a:solidFill>
                        </a:rPr>
                        <a:t>18.57%
26</a:t>
                      </a:r>
                      <a:endParaRPr lang="en-US" sz="1600" b="0" dirty="0">
                        <a:solidFill>
                          <a:schemeClr val="bg1"/>
                        </a:solidFill>
                      </a:endParaRPr>
                    </a:p>
                  </a:txBody>
                  <a:tcPr marL="121920" marR="121920" marT="60960" marB="60960">
                    <a:solidFill>
                      <a:schemeClr val="accent3"/>
                    </a:solidFill>
                  </a:tcPr>
                </a:tc>
                <a:tc>
                  <a:txBody>
                    <a:bodyPr/>
                    <a:lstStyle/>
                    <a:p>
                      <a:pPr marL="0" algn="r" defTabSz="914400" rtl="0" eaLnBrk="1" latinLnBrk="0" hangingPunct="1"/>
                      <a:r>
                        <a:rPr lang="en-US" sz="1600" kern="1200" dirty="0">
                          <a:solidFill>
                            <a:schemeClr val="bg1"/>
                          </a:solidFill>
                          <a:latin typeface="+mn-lt"/>
                          <a:ea typeface="+mn-ea"/>
                          <a:cs typeface="+mn-cs"/>
                        </a:rPr>
                        <a:t>45.00%
63</a:t>
                      </a:r>
                    </a:p>
                  </a:txBody>
                  <a:tcPr marL="121920" marR="121920" marT="60960" marB="60960">
                    <a:solidFill>
                      <a:schemeClr val="accent3"/>
                    </a:solidFill>
                  </a:tcPr>
                </a:tc>
                <a:tc>
                  <a:txBody>
                    <a:bodyPr/>
                    <a:lstStyle/>
                    <a:p>
                      <a:pPr algn="r"/>
                      <a:r>
                        <a:rPr lang="en-US" sz="1600" dirty="0"/>
                        <a:t>10.00%</a:t>
                      </a:r>
                    </a:p>
                    <a:p>
                      <a:pPr algn="r"/>
                      <a:r>
                        <a:rPr lang="en-US" sz="1600" b="0" dirty="0">
                          <a:solidFill>
                            <a:schemeClr val="bg1">
                              <a:lumMod val="50000"/>
                            </a:schemeClr>
                          </a:solidFill>
                        </a:rPr>
                        <a:t>14</a:t>
                      </a:r>
                    </a:p>
                  </a:txBody>
                  <a:tcPr marL="121920" marR="121920" marT="60960" marB="60960"/>
                </a:tc>
                <a:tc>
                  <a:txBody>
                    <a:bodyPr/>
                    <a:lstStyle/>
                    <a:p>
                      <a:pPr algn="r"/>
                      <a:r>
                        <a:rPr lang="en-US" sz="1600" dirty="0"/>
                        <a:t>08.57%
12</a:t>
                      </a:r>
                      <a:endParaRPr lang="en-US" sz="1600" b="0" dirty="0">
                        <a:solidFill>
                          <a:schemeClr val="bg1">
                            <a:lumMod val="50000"/>
                          </a:schemeClr>
                        </a:solidFill>
                      </a:endParaRPr>
                    </a:p>
                  </a:txBody>
                  <a:tcPr marL="121920" marR="121920" marT="60960" marB="60960"/>
                </a:tc>
                <a:tc>
                  <a:txBody>
                    <a:bodyPr/>
                    <a:lstStyle/>
                    <a:p>
                      <a:pPr algn="r"/>
                      <a:r>
                        <a:rPr lang="en-US" sz="1600" dirty="0"/>
                        <a:t>140</a:t>
                      </a:r>
                      <a:endParaRPr lang="en-US" sz="1600" b="0" dirty="0">
                        <a:solidFill>
                          <a:schemeClr val="bg1">
                            <a:lumMod val="50000"/>
                          </a:schemeClr>
                        </a:solidFill>
                      </a:endParaRPr>
                    </a:p>
                  </a:txBody>
                  <a:tcPr marL="121920" marR="121920" marT="60960" marB="60960"/>
                </a:tc>
                <a:extLst>
                  <a:ext uri="{0D108BD9-81ED-4DB2-BD59-A6C34878D82A}">
                    <a16:rowId xmlns:a16="http://schemas.microsoft.com/office/drawing/2014/main" val="10003"/>
                  </a:ext>
                </a:extLst>
              </a:tr>
              <a:tr h="594341">
                <a:tc>
                  <a:txBody>
                    <a:bodyPr/>
                    <a:lstStyle/>
                    <a:p>
                      <a:pPr algn="l"/>
                      <a:r>
                        <a:rPr lang="en-US" sz="1600" dirty="0"/>
                        <a:t>#4: Activities for friends</a:t>
                      </a:r>
                      <a:endParaRPr lang="en-US" sz="1600" b="0" dirty="0">
                        <a:solidFill>
                          <a:schemeClr val="bg1">
                            <a:lumMod val="50000"/>
                          </a:schemeClr>
                        </a:solidFill>
                      </a:endParaRPr>
                    </a:p>
                  </a:txBody>
                  <a:tcPr marL="121920" marR="121920" marT="60960" marB="60960"/>
                </a:tc>
                <a:tc>
                  <a:txBody>
                    <a:bodyPr/>
                    <a:lstStyle/>
                    <a:p>
                      <a:pPr marL="0" algn="r" defTabSz="914400" rtl="0" eaLnBrk="1" latinLnBrk="0" hangingPunct="1"/>
                      <a:r>
                        <a:rPr lang="en-US" sz="1600" kern="1200" dirty="0">
                          <a:solidFill>
                            <a:schemeClr val="dk1"/>
                          </a:solidFill>
                          <a:latin typeface="+mn-lt"/>
                          <a:ea typeface="+mn-ea"/>
                          <a:cs typeface="+mn-cs"/>
                        </a:rPr>
                        <a:t>13.04%
18</a:t>
                      </a:r>
                    </a:p>
                  </a:txBody>
                  <a:tcPr marL="121920" marR="121920" marT="60960" marB="60960">
                    <a:solidFill>
                      <a:schemeClr val="accent2">
                        <a:lumMod val="20000"/>
                        <a:lumOff val="80000"/>
                      </a:schemeClr>
                    </a:solidFill>
                  </a:tcPr>
                </a:tc>
                <a:tc>
                  <a:txBody>
                    <a:bodyPr/>
                    <a:lstStyle/>
                    <a:p>
                      <a:pPr algn="r"/>
                      <a:r>
                        <a:rPr lang="en-US" sz="1600" dirty="0">
                          <a:solidFill>
                            <a:schemeClr val="bg1"/>
                          </a:solidFill>
                        </a:rPr>
                        <a:t>21.01%
29</a:t>
                      </a:r>
                      <a:endParaRPr lang="en-US" sz="1600" b="0" dirty="0">
                        <a:solidFill>
                          <a:schemeClr val="bg1"/>
                        </a:solidFill>
                      </a:endParaRPr>
                    </a:p>
                  </a:txBody>
                  <a:tcPr marL="121920" marR="121920" marT="60960" marB="60960">
                    <a:solidFill>
                      <a:schemeClr val="accent3"/>
                    </a:solidFill>
                  </a:tcPr>
                </a:tc>
                <a:tc>
                  <a:txBody>
                    <a:bodyPr/>
                    <a:lstStyle/>
                    <a:p>
                      <a:pPr marL="0" algn="r" defTabSz="914400" rtl="0" eaLnBrk="1" latinLnBrk="0" hangingPunct="1"/>
                      <a:r>
                        <a:rPr lang="en-US" sz="1600" kern="1200" dirty="0">
                          <a:solidFill>
                            <a:schemeClr val="bg1"/>
                          </a:solidFill>
                          <a:latin typeface="+mn-lt"/>
                          <a:ea typeface="+mn-ea"/>
                          <a:cs typeface="+mn-cs"/>
                        </a:rPr>
                        <a:t>26.09%
36</a:t>
                      </a:r>
                    </a:p>
                  </a:txBody>
                  <a:tcPr marL="121920" marR="121920" marT="60960" marB="60960">
                    <a:solidFill>
                      <a:schemeClr val="accent3"/>
                    </a:solidFill>
                  </a:tcPr>
                </a:tc>
                <a:tc>
                  <a:txBody>
                    <a:bodyPr/>
                    <a:lstStyle/>
                    <a:p>
                      <a:pPr algn="r"/>
                      <a:r>
                        <a:rPr lang="en-US" sz="1600" dirty="0"/>
                        <a:t>20.29%</a:t>
                      </a:r>
                    </a:p>
                    <a:p>
                      <a:pPr algn="r"/>
                      <a:r>
                        <a:rPr lang="en-US" sz="1600" b="0" dirty="0">
                          <a:solidFill>
                            <a:schemeClr val="bg1">
                              <a:lumMod val="50000"/>
                            </a:schemeClr>
                          </a:solidFill>
                        </a:rPr>
                        <a:t>28</a:t>
                      </a:r>
                    </a:p>
                  </a:txBody>
                  <a:tcPr marL="121920" marR="121920" marT="60960" marB="60960"/>
                </a:tc>
                <a:tc>
                  <a:txBody>
                    <a:bodyPr/>
                    <a:lstStyle/>
                    <a:p>
                      <a:pPr algn="r"/>
                      <a:r>
                        <a:rPr lang="en-US" sz="1600" dirty="0"/>
                        <a:t>19.57%
27</a:t>
                      </a:r>
                      <a:endParaRPr lang="en-US" sz="1600" b="0" dirty="0">
                        <a:solidFill>
                          <a:schemeClr val="bg1">
                            <a:lumMod val="50000"/>
                          </a:schemeClr>
                        </a:solidFill>
                      </a:endParaRPr>
                    </a:p>
                  </a:txBody>
                  <a:tcPr marL="121920" marR="121920" marT="60960" marB="60960"/>
                </a:tc>
                <a:tc>
                  <a:txBody>
                    <a:bodyPr/>
                    <a:lstStyle/>
                    <a:p>
                      <a:pPr algn="r"/>
                      <a:r>
                        <a:rPr lang="en-US" sz="1600" dirty="0"/>
                        <a:t>138</a:t>
                      </a:r>
                      <a:endParaRPr lang="en-US" sz="1600" b="0" dirty="0">
                        <a:solidFill>
                          <a:schemeClr val="bg1">
                            <a:lumMod val="50000"/>
                          </a:schemeClr>
                        </a:solidFill>
                      </a:endParaRPr>
                    </a:p>
                  </a:txBody>
                  <a:tcPr marL="121920" marR="121920" marT="60960" marB="60960"/>
                </a:tc>
                <a:extLst>
                  <a:ext uri="{0D108BD9-81ED-4DB2-BD59-A6C34878D82A}">
                    <a16:rowId xmlns:a16="http://schemas.microsoft.com/office/drawing/2014/main" val="10004"/>
                  </a:ext>
                </a:extLst>
              </a:tr>
              <a:tr h="594341">
                <a:tc>
                  <a:txBody>
                    <a:bodyPr/>
                    <a:lstStyle/>
                    <a:p>
                      <a:pPr algn="l"/>
                      <a:r>
                        <a:rPr lang="en-US" sz="1600" dirty="0"/>
                        <a:t>#5: Sports tourney</a:t>
                      </a:r>
                      <a:endParaRPr lang="en-US" sz="1600" b="0" dirty="0">
                        <a:solidFill>
                          <a:schemeClr val="bg1">
                            <a:lumMod val="50000"/>
                          </a:schemeClr>
                        </a:solidFill>
                      </a:endParaRPr>
                    </a:p>
                  </a:txBody>
                  <a:tcPr marL="121920" marR="121920" marT="60960" marB="60960"/>
                </a:tc>
                <a:tc>
                  <a:txBody>
                    <a:bodyPr/>
                    <a:lstStyle/>
                    <a:p>
                      <a:pPr marL="0" algn="r" defTabSz="914400" rtl="0" eaLnBrk="1" latinLnBrk="0" hangingPunct="1"/>
                      <a:r>
                        <a:rPr lang="en-US" sz="1600" kern="1200" dirty="0">
                          <a:solidFill>
                            <a:schemeClr val="dk1"/>
                          </a:solidFill>
                          <a:latin typeface="+mn-lt"/>
                          <a:ea typeface="+mn-ea"/>
                          <a:cs typeface="+mn-cs"/>
                        </a:rPr>
                        <a:t>29.29%
41</a:t>
                      </a:r>
                    </a:p>
                  </a:txBody>
                  <a:tcPr marL="121920" marR="121920" marT="60960" marB="60960">
                    <a:solidFill>
                      <a:schemeClr val="accent2">
                        <a:lumMod val="20000"/>
                        <a:lumOff val="80000"/>
                      </a:schemeClr>
                    </a:solidFill>
                  </a:tcPr>
                </a:tc>
                <a:tc>
                  <a:txBody>
                    <a:bodyPr/>
                    <a:lstStyle/>
                    <a:p>
                      <a:pPr algn="r"/>
                      <a:r>
                        <a:rPr lang="en-US" sz="1600" dirty="0">
                          <a:solidFill>
                            <a:schemeClr val="bg1"/>
                          </a:solidFill>
                        </a:rPr>
                        <a:t>31.43%
44</a:t>
                      </a:r>
                      <a:endParaRPr lang="en-US" sz="1600" b="0" dirty="0">
                        <a:solidFill>
                          <a:schemeClr val="bg1"/>
                        </a:solidFill>
                      </a:endParaRPr>
                    </a:p>
                  </a:txBody>
                  <a:tcPr marL="121920" marR="121920" marT="60960" marB="60960">
                    <a:solidFill>
                      <a:schemeClr val="accent3"/>
                    </a:solidFill>
                  </a:tcPr>
                </a:tc>
                <a:tc>
                  <a:txBody>
                    <a:bodyPr/>
                    <a:lstStyle/>
                    <a:p>
                      <a:pPr marL="0" algn="r" defTabSz="914400" rtl="0" eaLnBrk="1" latinLnBrk="0" hangingPunct="1"/>
                      <a:r>
                        <a:rPr lang="en-US" sz="1600" kern="1200" dirty="0">
                          <a:solidFill>
                            <a:schemeClr val="bg1"/>
                          </a:solidFill>
                          <a:latin typeface="+mn-lt"/>
                          <a:ea typeface="+mn-ea"/>
                          <a:cs typeface="+mn-cs"/>
                        </a:rPr>
                        <a:t>28.57%
40</a:t>
                      </a:r>
                    </a:p>
                  </a:txBody>
                  <a:tcPr marL="121920" marR="121920" marT="60960" marB="60960">
                    <a:solidFill>
                      <a:schemeClr val="accent3"/>
                    </a:solidFill>
                  </a:tcPr>
                </a:tc>
                <a:tc>
                  <a:txBody>
                    <a:bodyPr/>
                    <a:lstStyle/>
                    <a:p>
                      <a:pPr algn="r"/>
                      <a:r>
                        <a:rPr lang="en-US" sz="1600" dirty="0"/>
                        <a:t>05.71%
8</a:t>
                      </a:r>
                      <a:endParaRPr lang="en-US" sz="1600" b="0" dirty="0">
                        <a:solidFill>
                          <a:schemeClr val="bg1">
                            <a:lumMod val="50000"/>
                          </a:schemeClr>
                        </a:solidFill>
                      </a:endParaRPr>
                    </a:p>
                  </a:txBody>
                  <a:tcPr marL="121920" marR="121920" marT="60960" marB="60960"/>
                </a:tc>
                <a:tc>
                  <a:txBody>
                    <a:bodyPr/>
                    <a:lstStyle/>
                    <a:p>
                      <a:pPr algn="r"/>
                      <a:r>
                        <a:rPr lang="en-US" sz="1600" dirty="0"/>
                        <a:t>05.00%
7</a:t>
                      </a:r>
                      <a:endParaRPr lang="en-US" sz="1600" b="0" dirty="0">
                        <a:solidFill>
                          <a:schemeClr val="bg1">
                            <a:lumMod val="50000"/>
                          </a:schemeClr>
                        </a:solidFill>
                      </a:endParaRPr>
                    </a:p>
                  </a:txBody>
                  <a:tcPr marL="121920" marR="121920" marT="60960" marB="60960"/>
                </a:tc>
                <a:tc>
                  <a:txBody>
                    <a:bodyPr/>
                    <a:lstStyle/>
                    <a:p>
                      <a:pPr algn="r"/>
                      <a:r>
                        <a:rPr lang="en-US" sz="1600" dirty="0"/>
                        <a:t>140</a:t>
                      </a:r>
                      <a:endParaRPr lang="en-US" sz="1600" b="0" dirty="0">
                        <a:solidFill>
                          <a:schemeClr val="bg1">
                            <a:lumMod val="50000"/>
                          </a:schemeClr>
                        </a:solidFill>
                      </a:endParaRPr>
                    </a:p>
                  </a:txBody>
                  <a:tcPr marL="121920" marR="121920" marT="60960" marB="60960"/>
                </a:tc>
                <a:extLst>
                  <a:ext uri="{0D108BD9-81ED-4DB2-BD59-A6C34878D82A}">
                    <a16:rowId xmlns:a16="http://schemas.microsoft.com/office/drawing/2014/main" val="10005"/>
                  </a:ext>
                </a:extLst>
              </a:tr>
              <a:tr h="719157">
                <a:tc>
                  <a:txBody>
                    <a:bodyPr/>
                    <a:lstStyle/>
                    <a:p>
                      <a:pPr algn="l"/>
                      <a:r>
                        <a:rPr lang="en-US" sz="1600" dirty="0"/>
                        <a:t>#6: On going sports</a:t>
                      </a:r>
                      <a:endParaRPr lang="en-US" sz="1600" b="0" dirty="0">
                        <a:solidFill>
                          <a:schemeClr val="bg1">
                            <a:lumMod val="50000"/>
                          </a:schemeClr>
                        </a:solidFill>
                      </a:endParaRPr>
                    </a:p>
                  </a:txBody>
                  <a:tcPr marL="121920" marR="121920" marT="60960" marB="60960"/>
                </a:tc>
                <a:tc>
                  <a:txBody>
                    <a:bodyPr/>
                    <a:lstStyle/>
                    <a:p>
                      <a:pPr marL="0" algn="r" defTabSz="914400" rtl="0" eaLnBrk="1" latinLnBrk="0" hangingPunct="1"/>
                      <a:r>
                        <a:rPr lang="en-US" sz="1600" kern="1200" dirty="0">
                          <a:solidFill>
                            <a:schemeClr val="dk1"/>
                          </a:solidFill>
                          <a:latin typeface="+mn-lt"/>
                          <a:ea typeface="+mn-ea"/>
                          <a:cs typeface="+mn-cs"/>
                        </a:rPr>
                        <a:t>73.19%
101</a:t>
                      </a:r>
                    </a:p>
                  </a:txBody>
                  <a:tcPr marL="121920" marR="121920" marT="60960" marB="60960">
                    <a:solidFill>
                      <a:schemeClr val="accent2">
                        <a:lumMod val="20000"/>
                        <a:lumOff val="80000"/>
                      </a:schemeClr>
                    </a:solidFill>
                  </a:tcPr>
                </a:tc>
                <a:tc>
                  <a:txBody>
                    <a:bodyPr/>
                    <a:lstStyle/>
                    <a:p>
                      <a:pPr algn="r"/>
                      <a:r>
                        <a:rPr lang="en-US" sz="1600" dirty="0">
                          <a:solidFill>
                            <a:schemeClr val="bg1"/>
                          </a:solidFill>
                        </a:rPr>
                        <a:t>21.74%
30</a:t>
                      </a:r>
                      <a:endParaRPr lang="en-US" sz="1600" b="0" dirty="0">
                        <a:solidFill>
                          <a:schemeClr val="bg1"/>
                        </a:solidFill>
                      </a:endParaRPr>
                    </a:p>
                  </a:txBody>
                  <a:tcPr marL="121920" marR="121920" marT="60960" marB="60960">
                    <a:solidFill>
                      <a:schemeClr val="accent3"/>
                    </a:solidFill>
                  </a:tcPr>
                </a:tc>
                <a:tc>
                  <a:txBody>
                    <a:bodyPr/>
                    <a:lstStyle/>
                    <a:p>
                      <a:pPr marL="0" algn="r" defTabSz="914400" rtl="0" eaLnBrk="1" latinLnBrk="0" hangingPunct="1"/>
                      <a:r>
                        <a:rPr lang="en-US" sz="1600" kern="1200" dirty="0">
                          <a:solidFill>
                            <a:schemeClr val="bg1"/>
                          </a:solidFill>
                          <a:latin typeface="+mn-lt"/>
                          <a:ea typeface="+mn-ea"/>
                          <a:cs typeface="+mn-cs"/>
                        </a:rPr>
                        <a:t>02.90%
4</a:t>
                      </a:r>
                    </a:p>
                  </a:txBody>
                  <a:tcPr marL="121920" marR="121920" marT="60960" marB="60960">
                    <a:solidFill>
                      <a:schemeClr val="accent3"/>
                    </a:solidFill>
                  </a:tcPr>
                </a:tc>
                <a:tc>
                  <a:txBody>
                    <a:bodyPr/>
                    <a:lstStyle/>
                    <a:p>
                      <a:pPr algn="r"/>
                      <a:r>
                        <a:rPr lang="en-US" sz="1600" dirty="0"/>
                        <a:t>01.45%
2</a:t>
                      </a:r>
                      <a:endParaRPr lang="en-US" sz="1600" b="0" dirty="0">
                        <a:solidFill>
                          <a:schemeClr val="bg1">
                            <a:lumMod val="50000"/>
                          </a:schemeClr>
                        </a:solidFill>
                      </a:endParaRPr>
                    </a:p>
                  </a:txBody>
                  <a:tcPr marL="121920" marR="121920" marT="60960" marB="60960"/>
                </a:tc>
                <a:tc>
                  <a:txBody>
                    <a:bodyPr/>
                    <a:lstStyle/>
                    <a:p>
                      <a:pPr algn="r"/>
                      <a:r>
                        <a:rPr lang="en-US" sz="1600" dirty="0"/>
                        <a:t>00.72%
1</a:t>
                      </a:r>
                      <a:endParaRPr lang="en-US" sz="1600" b="0" dirty="0">
                        <a:solidFill>
                          <a:schemeClr val="bg1">
                            <a:lumMod val="50000"/>
                          </a:schemeClr>
                        </a:solidFill>
                      </a:endParaRPr>
                    </a:p>
                  </a:txBody>
                  <a:tcPr marL="121920" marR="121920" marT="60960" marB="60960"/>
                </a:tc>
                <a:tc>
                  <a:txBody>
                    <a:bodyPr/>
                    <a:lstStyle/>
                    <a:p>
                      <a:pPr algn="r"/>
                      <a:r>
                        <a:rPr lang="en-US" sz="1600" b="0" dirty="0">
                          <a:solidFill>
                            <a:schemeClr val="bg1">
                              <a:lumMod val="50000"/>
                            </a:schemeClr>
                          </a:solidFill>
                        </a:rPr>
                        <a:t>138</a:t>
                      </a:r>
                    </a:p>
                  </a:txBody>
                  <a:tcPr marL="121920" marR="121920" marT="60960" marB="60960"/>
                </a:tc>
                <a:extLst>
                  <a:ext uri="{0D108BD9-81ED-4DB2-BD59-A6C34878D82A}">
                    <a16:rowId xmlns:a16="http://schemas.microsoft.com/office/drawing/2014/main" val="10006"/>
                  </a:ext>
                </a:extLst>
              </a:tr>
            </a:tbl>
          </a:graphicData>
        </a:graphic>
      </p:graphicFrame>
      <p:sp>
        <p:nvSpPr>
          <p:cNvPr id="13" name="TextBox 12">
            <a:extLst>
              <a:ext uri="{FF2B5EF4-FFF2-40B4-BE49-F238E27FC236}">
                <a16:creationId xmlns:a16="http://schemas.microsoft.com/office/drawing/2014/main" id="{DF7A74B2-C6B7-103D-A1BE-380066A2AFBB}"/>
              </a:ext>
            </a:extLst>
          </p:cNvPr>
          <p:cNvSpPr txBox="1"/>
          <p:nvPr/>
        </p:nvSpPr>
        <p:spPr>
          <a:xfrm>
            <a:off x="5001654" y="2806427"/>
            <a:ext cx="1073020" cy="369332"/>
          </a:xfrm>
          <a:prstGeom prst="rect">
            <a:avLst/>
          </a:prstGeom>
          <a:noFill/>
        </p:spPr>
        <p:txBody>
          <a:bodyPr wrap="square" rtlCol="0">
            <a:spAutoFit/>
          </a:bodyPr>
          <a:lstStyle/>
          <a:p>
            <a:pPr algn="ctr"/>
            <a:r>
              <a:rPr lang="en-US" dirty="0">
                <a:highlight>
                  <a:srgbClr val="00FF00"/>
                </a:highlight>
              </a:rPr>
              <a:t>36.0 (5)</a:t>
            </a:r>
          </a:p>
        </p:txBody>
      </p:sp>
      <p:sp>
        <p:nvSpPr>
          <p:cNvPr id="14" name="TextBox 13">
            <a:extLst>
              <a:ext uri="{FF2B5EF4-FFF2-40B4-BE49-F238E27FC236}">
                <a16:creationId xmlns:a16="http://schemas.microsoft.com/office/drawing/2014/main" id="{1E5AFDF4-82E4-4FE2-CE74-F64CCF610153}"/>
              </a:ext>
            </a:extLst>
          </p:cNvPr>
          <p:cNvSpPr txBox="1"/>
          <p:nvPr/>
        </p:nvSpPr>
        <p:spPr>
          <a:xfrm>
            <a:off x="5022980" y="3312910"/>
            <a:ext cx="1073020" cy="369332"/>
          </a:xfrm>
          <a:prstGeom prst="rect">
            <a:avLst/>
          </a:prstGeom>
          <a:noFill/>
        </p:spPr>
        <p:txBody>
          <a:bodyPr wrap="square" rtlCol="0">
            <a:spAutoFit/>
          </a:bodyPr>
          <a:lstStyle/>
          <a:p>
            <a:pPr algn="ctr"/>
            <a:r>
              <a:rPr lang="en-US" dirty="0">
                <a:highlight>
                  <a:srgbClr val="00FF00"/>
                </a:highlight>
              </a:rPr>
              <a:t>45.7 (4)</a:t>
            </a:r>
          </a:p>
        </p:txBody>
      </p:sp>
      <p:sp>
        <p:nvSpPr>
          <p:cNvPr id="15" name="TextBox 14">
            <a:extLst>
              <a:ext uri="{FF2B5EF4-FFF2-40B4-BE49-F238E27FC236}">
                <a16:creationId xmlns:a16="http://schemas.microsoft.com/office/drawing/2014/main" id="{7582830A-119D-7975-237C-6FE81E72CE02}"/>
              </a:ext>
            </a:extLst>
          </p:cNvPr>
          <p:cNvSpPr txBox="1"/>
          <p:nvPr/>
        </p:nvSpPr>
        <p:spPr>
          <a:xfrm>
            <a:off x="5022980" y="3904622"/>
            <a:ext cx="1073020" cy="369332"/>
          </a:xfrm>
          <a:prstGeom prst="rect">
            <a:avLst/>
          </a:prstGeom>
          <a:noFill/>
        </p:spPr>
        <p:txBody>
          <a:bodyPr wrap="square" rtlCol="0">
            <a:spAutoFit/>
          </a:bodyPr>
          <a:lstStyle/>
          <a:p>
            <a:pPr algn="ctr"/>
            <a:r>
              <a:rPr lang="en-US" dirty="0">
                <a:highlight>
                  <a:srgbClr val="00FF00"/>
                </a:highlight>
              </a:rPr>
              <a:t>63.6 (1)</a:t>
            </a:r>
          </a:p>
        </p:txBody>
      </p:sp>
      <p:sp>
        <p:nvSpPr>
          <p:cNvPr id="16" name="TextBox 15">
            <a:extLst>
              <a:ext uri="{FF2B5EF4-FFF2-40B4-BE49-F238E27FC236}">
                <a16:creationId xmlns:a16="http://schemas.microsoft.com/office/drawing/2014/main" id="{AC22C562-B56B-6417-591C-9E61A6E28D78}"/>
              </a:ext>
            </a:extLst>
          </p:cNvPr>
          <p:cNvSpPr txBox="1"/>
          <p:nvPr/>
        </p:nvSpPr>
        <p:spPr>
          <a:xfrm>
            <a:off x="5022980" y="4496334"/>
            <a:ext cx="1073020" cy="369332"/>
          </a:xfrm>
          <a:prstGeom prst="rect">
            <a:avLst/>
          </a:prstGeom>
          <a:noFill/>
        </p:spPr>
        <p:txBody>
          <a:bodyPr wrap="square" rtlCol="0">
            <a:spAutoFit/>
          </a:bodyPr>
          <a:lstStyle/>
          <a:p>
            <a:pPr algn="ctr"/>
            <a:r>
              <a:rPr lang="en-US" dirty="0">
                <a:highlight>
                  <a:srgbClr val="00FF00"/>
                </a:highlight>
              </a:rPr>
              <a:t>47.1 (3)</a:t>
            </a:r>
          </a:p>
        </p:txBody>
      </p:sp>
      <p:sp>
        <p:nvSpPr>
          <p:cNvPr id="17" name="TextBox 16">
            <a:extLst>
              <a:ext uri="{FF2B5EF4-FFF2-40B4-BE49-F238E27FC236}">
                <a16:creationId xmlns:a16="http://schemas.microsoft.com/office/drawing/2014/main" id="{819DDEF9-8F0B-B204-0BCB-08668AB14768}"/>
              </a:ext>
            </a:extLst>
          </p:cNvPr>
          <p:cNvSpPr txBox="1"/>
          <p:nvPr/>
        </p:nvSpPr>
        <p:spPr>
          <a:xfrm>
            <a:off x="5022980" y="5088046"/>
            <a:ext cx="1073020" cy="369332"/>
          </a:xfrm>
          <a:prstGeom prst="rect">
            <a:avLst/>
          </a:prstGeom>
          <a:noFill/>
        </p:spPr>
        <p:txBody>
          <a:bodyPr wrap="square" rtlCol="0">
            <a:spAutoFit/>
          </a:bodyPr>
          <a:lstStyle/>
          <a:p>
            <a:pPr algn="ctr"/>
            <a:r>
              <a:rPr lang="en-US" dirty="0">
                <a:highlight>
                  <a:srgbClr val="00FF00"/>
                </a:highlight>
              </a:rPr>
              <a:t>60.0 (2) </a:t>
            </a:r>
          </a:p>
        </p:txBody>
      </p:sp>
      <p:sp>
        <p:nvSpPr>
          <p:cNvPr id="18" name="TextBox 17">
            <a:extLst>
              <a:ext uri="{FF2B5EF4-FFF2-40B4-BE49-F238E27FC236}">
                <a16:creationId xmlns:a16="http://schemas.microsoft.com/office/drawing/2014/main" id="{95DBE789-917C-7DA6-D0C6-4AE0E7D52FEB}"/>
              </a:ext>
            </a:extLst>
          </p:cNvPr>
          <p:cNvSpPr txBox="1"/>
          <p:nvPr/>
        </p:nvSpPr>
        <p:spPr>
          <a:xfrm>
            <a:off x="5022980" y="5719023"/>
            <a:ext cx="1073020" cy="369332"/>
          </a:xfrm>
          <a:prstGeom prst="rect">
            <a:avLst/>
          </a:prstGeom>
          <a:noFill/>
        </p:spPr>
        <p:txBody>
          <a:bodyPr wrap="square" rtlCol="0">
            <a:spAutoFit/>
          </a:bodyPr>
          <a:lstStyle/>
          <a:p>
            <a:pPr algn="ctr"/>
            <a:r>
              <a:rPr lang="en-US" dirty="0">
                <a:highlight>
                  <a:srgbClr val="00FF00"/>
                </a:highlight>
              </a:rPr>
              <a:t>24.6 (6)</a:t>
            </a:r>
          </a:p>
        </p:txBody>
      </p:sp>
      <p:sp>
        <p:nvSpPr>
          <p:cNvPr id="19" name="TextBox 18">
            <a:extLst>
              <a:ext uri="{FF2B5EF4-FFF2-40B4-BE49-F238E27FC236}">
                <a16:creationId xmlns:a16="http://schemas.microsoft.com/office/drawing/2014/main" id="{8431ED2D-1AC8-EA65-72B0-9F471F0D5796}"/>
              </a:ext>
            </a:extLst>
          </p:cNvPr>
          <p:cNvSpPr txBox="1"/>
          <p:nvPr/>
        </p:nvSpPr>
        <p:spPr>
          <a:xfrm>
            <a:off x="3567850" y="2806427"/>
            <a:ext cx="1073020" cy="369332"/>
          </a:xfrm>
          <a:prstGeom prst="rect">
            <a:avLst/>
          </a:prstGeom>
          <a:noFill/>
        </p:spPr>
        <p:txBody>
          <a:bodyPr wrap="square" rtlCol="0">
            <a:spAutoFit/>
          </a:bodyPr>
          <a:lstStyle/>
          <a:p>
            <a:pPr algn="ctr"/>
            <a:r>
              <a:rPr lang="en-US" dirty="0">
                <a:highlight>
                  <a:srgbClr val="00FF00"/>
                </a:highlight>
              </a:rPr>
              <a:t>3</a:t>
            </a:r>
          </a:p>
        </p:txBody>
      </p:sp>
      <p:sp>
        <p:nvSpPr>
          <p:cNvPr id="20" name="TextBox 19">
            <a:extLst>
              <a:ext uri="{FF2B5EF4-FFF2-40B4-BE49-F238E27FC236}">
                <a16:creationId xmlns:a16="http://schemas.microsoft.com/office/drawing/2014/main" id="{0D46C3E3-8995-D88D-C92C-4AF6A847C852}"/>
              </a:ext>
            </a:extLst>
          </p:cNvPr>
          <p:cNvSpPr txBox="1"/>
          <p:nvPr/>
        </p:nvSpPr>
        <p:spPr>
          <a:xfrm>
            <a:off x="3567850" y="3283244"/>
            <a:ext cx="1073020" cy="369332"/>
          </a:xfrm>
          <a:prstGeom prst="rect">
            <a:avLst/>
          </a:prstGeom>
          <a:noFill/>
        </p:spPr>
        <p:txBody>
          <a:bodyPr wrap="square" rtlCol="0">
            <a:spAutoFit/>
          </a:bodyPr>
          <a:lstStyle/>
          <a:p>
            <a:pPr algn="ctr"/>
            <a:r>
              <a:rPr lang="en-US" dirty="0">
                <a:highlight>
                  <a:srgbClr val="00FF00"/>
                </a:highlight>
              </a:rPr>
              <a:t>2</a:t>
            </a:r>
          </a:p>
        </p:txBody>
      </p:sp>
      <p:sp>
        <p:nvSpPr>
          <p:cNvPr id="21" name="TextBox 20">
            <a:extLst>
              <a:ext uri="{FF2B5EF4-FFF2-40B4-BE49-F238E27FC236}">
                <a16:creationId xmlns:a16="http://schemas.microsoft.com/office/drawing/2014/main" id="{E85B06F0-73F4-F16F-6882-0F6F73BBDD2A}"/>
              </a:ext>
            </a:extLst>
          </p:cNvPr>
          <p:cNvSpPr txBox="1"/>
          <p:nvPr/>
        </p:nvSpPr>
        <p:spPr>
          <a:xfrm>
            <a:off x="3567850" y="3894931"/>
            <a:ext cx="1073020" cy="369332"/>
          </a:xfrm>
          <a:prstGeom prst="rect">
            <a:avLst/>
          </a:prstGeom>
          <a:noFill/>
        </p:spPr>
        <p:txBody>
          <a:bodyPr wrap="square" rtlCol="0">
            <a:spAutoFit/>
          </a:bodyPr>
          <a:lstStyle/>
          <a:p>
            <a:pPr algn="ctr"/>
            <a:r>
              <a:rPr lang="en-US" dirty="0">
                <a:highlight>
                  <a:srgbClr val="00FF00"/>
                </a:highlight>
              </a:rPr>
              <a:t>1</a:t>
            </a:r>
          </a:p>
        </p:txBody>
      </p:sp>
      <p:sp>
        <p:nvSpPr>
          <p:cNvPr id="22" name="TextBox 21">
            <a:extLst>
              <a:ext uri="{FF2B5EF4-FFF2-40B4-BE49-F238E27FC236}">
                <a16:creationId xmlns:a16="http://schemas.microsoft.com/office/drawing/2014/main" id="{4A49597F-B155-63CE-1227-A3A974478477}"/>
              </a:ext>
            </a:extLst>
          </p:cNvPr>
          <p:cNvSpPr txBox="1"/>
          <p:nvPr/>
        </p:nvSpPr>
        <p:spPr>
          <a:xfrm>
            <a:off x="3567850" y="4519304"/>
            <a:ext cx="1073020" cy="369332"/>
          </a:xfrm>
          <a:prstGeom prst="rect">
            <a:avLst/>
          </a:prstGeom>
          <a:noFill/>
        </p:spPr>
        <p:txBody>
          <a:bodyPr wrap="square" rtlCol="0">
            <a:spAutoFit/>
          </a:bodyPr>
          <a:lstStyle/>
          <a:p>
            <a:pPr algn="ctr"/>
            <a:r>
              <a:rPr lang="en-US" dirty="0">
                <a:highlight>
                  <a:srgbClr val="00FF00"/>
                </a:highlight>
              </a:rPr>
              <a:t>4</a:t>
            </a:r>
          </a:p>
        </p:txBody>
      </p:sp>
      <p:sp>
        <p:nvSpPr>
          <p:cNvPr id="23" name="TextBox 22">
            <a:extLst>
              <a:ext uri="{FF2B5EF4-FFF2-40B4-BE49-F238E27FC236}">
                <a16:creationId xmlns:a16="http://schemas.microsoft.com/office/drawing/2014/main" id="{D8B48BA1-49E4-A272-A14B-CB13A3B6BEF9}"/>
              </a:ext>
            </a:extLst>
          </p:cNvPr>
          <p:cNvSpPr txBox="1"/>
          <p:nvPr/>
        </p:nvSpPr>
        <p:spPr>
          <a:xfrm>
            <a:off x="3567850" y="5130991"/>
            <a:ext cx="1073020" cy="369332"/>
          </a:xfrm>
          <a:prstGeom prst="rect">
            <a:avLst/>
          </a:prstGeom>
          <a:noFill/>
        </p:spPr>
        <p:txBody>
          <a:bodyPr wrap="square" rtlCol="0">
            <a:spAutoFit/>
          </a:bodyPr>
          <a:lstStyle/>
          <a:p>
            <a:pPr algn="ctr"/>
            <a:r>
              <a:rPr lang="en-US" dirty="0">
                <a:highlight>
                  <a:srgbClr val="00FF00"/>
                </a:highlight>
              </a:rPr>
              <a:t>5</a:t>
            </a:r>
          </a:p>
        </p:txBody>
      </p:sp>
      <p:sp>
        <p:nvSpPr>
          <p:cNvPr id="24" name="TextBox 23">
            <a:extLst>
              <a:ext uri="{FF2B5EF4-FFF2-40B4-BE49-F238E27FC236}">
                <a16:creationId xmlns:a16="http://schemas.microsoft.com/office/drawing/2014/main" id="{EF7B7E41-C6E2-F3AF-410F-CC45404AB857}"/>
              </a:ext>
            </a:extLst>
          </p:cNvPr>
          <p:cNvSpPr txBox="1"/>
          <p:nvPr/>
        </p:nvSpPr>
        <p:spPr>
          <a:xfrm>
            <a:off x="3567850" y="5755364"/>
            <a:ext cx="1073020" cy="369332"/>
          </a:xfrm>
          <a:prstGeom prst="rect">
            <a:avLst/>
          </a:prstGeom>
          <a:noFill/>
        </p:spPr>
        <p:txBody>
          <a:bodyPr wrap="square" rtlCol="0">
            <a:spAutoFit/>
          </a:bodyPr>
          <a:lstStyle/>
          <a:p>
            <a:pPr algn="ctr"/>
            <a:r>
              <a:rPr lang="en-US" dirty="0">
                <a:highlight>
                  <a:srgbClr val="00FF00"/>
                </a:highlight>
              </a:rPr>
              <a:t>6</a:t>
            </a:r>
          </a:p>
        </p:txBody>
      </p:sp>
    </p:spTree>
    <p:extLst>
      <p:ext uri="{BB962C8B-B14F-4D97-AF65-F5344CB8AC3E}">
        <p14:creationId xmlns:p14="http://schemas.microsoft.com/office/powerpoint/2010/main" val="2067104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17"/>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16"/>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1000"/>
                                  </p:stCondLst>
                                  <p:childTnLst>
                                    <p:set>
                                      <p:cBhvr>
                                        <p:cTn id="15" dur="1" fill="hold">
                                          <p:stCondLst>
                                            <p:cond delay="0"/>
                                          </p:stCondLst>
                                        </p:cTn>
                                        <p:tgtEl>
                                          <p:spTgt spid="14"/>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grpId="0" nodeType="afterEffect">
                                  <p:stCondLst>
                                    <p:cond delay="0"/>
                                  </p:stCondLst>
                                  <p:childTnLst>
                                    <p:set>
                                      <p:cBhvr>
                                        <p:cTn id="18" dur="1" fill="hold">
                                          <p:stCondLst>
                                            <p:cond delay="999"/>
                                          </p:stCondLst>
                                        </p:cTn>
                                        <p:tgtEl>
                                          <p:spTgt spid="13"/>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grpId="0" nodeType="afterEffect">
                                  <p:stCondLst>
                                    <p:cond delay="1000"/>
                                  </p:stCondLst>
                                  <p:childTnLst>
                                    <p:set>
                                      <p:cBhvr>
                                        <p:cTn id="21" dur="1" fill="hold">
                                          <p:stCondLst>
                                            <p:cond delay="0"/>
                                          </p:stCondLst>
                                        </p:cTn>
                                        <p:tgtEl>
                                          <p:spTgt spid="1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1000"/>
                                  </p:stCondLst>
                                  <p:childTnLst>
                                    <p:set>
                                      <p:cBhvr>
                                        <p:cTn id="28" dur="1" fill="hold">
                                          <p:stCondLst>
                                            <p:cond delay="0"/>
                                          </p:stCondLst>
                                        </p:cTn>
                                        <p:tgtEl>
                                          <p:spTgt spid="24"/>
                                        </p:tgtEl>
                                        <p:attrNameLst>
                                          <p:attrName>style.visibility</p:attrName>
                                        </p:attrNameLst>
                                      </p:cBhvr>
                                      <p:to>
                                        <p:strVal val="visible"/>
                                      </p:to>
                                    </p:set>
                                  </p:childTnLst>
                                </p:cTn>
                              </p:par>
                            </p:childTnLst>
                          </p:cTn>
                        </p:par>
                        <p:par>
                          <p:cTn id="29" fill="hold">
                            <p:stCondLst>
                              <p:cond delay="1000"/>
                            </p:stCondLst>
                            <p:childTnLst>
                              <p:par>
                                <p:cTn id="30" presetID="1" presetClass="entr" presetSubtype="0" fill="hold" grpId="0" nodeType="afterEffect">
                                  <p:stCondLst>
                                    <p:cond delay="1000"/>
                                  </p:stCondLst>
                                  <p:childTnLst>
                                    <p:set>
                                      <p:cBhvr>
                                        <p:cTn id="31" dur="1" fill="hold">
                                          <p:stCondLst>
                                            <p:cond delay="0"/>
                                          </p:stCondLst>
                                        </p:cTn>
                                        <p:tgtEl>
                                          <p:spTgt spid="23"/>
                                        </p:tgtEl>
                                        <p:attrNameLst>
                                          <p:attrName>style.visibility</p:attrName>
                                        </p:attrNameLst>
                                      </p:cBhvr>
                                      <p:to>
                                        <p:strVal val="visible"/>
                                      </p:to>
                                    </p:set>
                                  </p:childTnLst>
                                </p:cTn>
                              </p:par>
                            </p:childTnLst>
                          </p:cTn>
                        </p:par>
                        <p:par>
                          <p:cTn id="32" fill="hold">
                            <p:stCondLst>
                              <p:cond delay="2000"/>
                            </p:stCondLst>
                            <p:childTnLst>
                              <p:par>
                                <p:cTn id="33" presetID="1" presetClass="entr" presetSubtype="0" fill="hold" grpId="0" nodeType="afterEffect">
                                  <p:stCondLst>
                                    <p:cond delay="1000"/>
                                  </p:stCondLst>
                                  <p:childTnLst>
                                    <p:set>
                                      <p:cBhvr>
                                        <p:cTn id="34" dur="1" fill="hold">
                                          <p:stCondLst>
                                            <p:cond delay="0"/>
                                          </p:stCondLst>
                                        </p:cTn>
                                        <p:tgtEl>
                                          <p:spTgt spid="19"/>
                                        </p:tgtEl>
                                        <p:attrNameLst>
                                          <p:attrName>style.visibility</p:attrName>
                                        </p:attrNameLst>
                                      </p:cBhvr>
                                      <p:to>
                                        <p:strVal val="visible"/>
                                      </p:to>
                                    </p:set>
                                  </p:childTnLst>
                                </p:cTn>
                              </p:par>
                            </p:childTnLst>
                          </p:cTn>
                        </p:par>
                        <p:par>
                          <p:cTn id="35" fill="hold">
                            <p:stCondLst>
                              <p:cond delay="3000"/>
                            </p:stCondLst>
                            <p:childTnLst>
                              <p:par>
                                <p:cTn id="36" presetID="1" presetClass="entr" presetSubtype="0" fill="hold" grpId="0" nodeType="afterEffect">
                                  <p:stCondLst>
                                    <p:cond delay="1000"/>
                                  </p:stCondLst>
                                  <p:childTnLst>
                                    <p:set>
                                      <p:cBhvr>
                                        <p:cTn id="37" dur="1" fill="hold">
                                          <p:stCondLst>
                                            <p:cond delay="0"/>
                                          </p:stCondLst>
                                        </p:cTn>
                                        <p:tgtEl>
                                          <p:spTgt spid="22"/>
                                        </p:tgtEl>
                                        <p:attrNameLst>
                                          <p:attrName>style.visibility</p:attrName>
                                        </p:attrNameLst>
                                      </p:cBhvr>
                                      <p:to>
                                        <p:strVal val="visible"/>
                                      </p:to>
                                    </p:set>
                                  </p:childTnLst>
                                </p:cTn>
                              </p:par>
                            </p:childTnLst>
                          </p:cTn>
                        </p:par>
                        <p:par>
                          <p:cTn id="38" fill="hold">
                            <p:stCondLst>
                              <p:cond delay="4000"/>
                            </p:stCondLst>
                            <p:childTnLst>
                              <p:par>
                                <p:cTn id="39" presetID="1" presetClass="entr" presetSubtype="0" fill="hold" grpId="0" nodeType="afterEffect">
                                  <p:stCondLst>
                                    <p:cond delay="100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P spid="21" grpId="0"/>
      <p:bldP spid="22" grpId="0"/>
      <p:bldP spid="23" grpId="0"/>
      <p:bldP spid="2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9573E-AF19-40CC-BCD4-D423E9CD2BE6}"/>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3F047F9F-B306-AFEA-321E-13B3471CAA53}"/>
              </a:ext>
            </a:extLst>
          </p:cNvPr>
          <p:cNvSpPr>
            <a:spLocks noGrp="1"/>
          </p:cNvSpPr>
          <p:nvPr>
            <p:ph type="title"/>
          </p:nvPr>
        </p:nvSpPr>
        <p:spPr>
          <a:xfrm>
            <a:off x="660887" y="322132"/>
            <a:ext cx="10465427" cy="731617"/>
          </a:xfrm>
        </p:spPr>
        <p:txBody>
          <a:bodyPr>
            <a:noAutofit/>
          </a:bodyPr>
          <a:lstStyle/>
          <a:p>
            <a:r>
              <a:rPr lang="en-GB" sz="3200" dirty="0"/>
              <a:t>“Unique" activities in youth group per youth leader. </a:t>
            </a:r>
            <a:endParaRPr sz="3200" dirty="0"/>
          </a:p>
        </p:txBody>
      </p:sp>
      <p:graphicFrame>
        <p:nvGraphicFramePr>
          <p:cNvPr id="4" name="Table Placeholder">
            <a:extLst>
              <a:ext uri="{FF2B5EF4-FFF2-40B4-BE49-F238E27FC236}">
                <a16:creationId xmlns:a16="http://schemas.microsoft.com/office/drawing/2014/main" id="{185BEA37-2D4B-BEBC-80D5-006EA0CF48DC}"/>
              </a:ext>
            </a:extLst>
          </p:cNvPr>
          <p:cNvGraphicFramePr>
            <a:graphicFrameLocks/>
          </p:cNvGraphicFramePr>
          <p:nvPr>
            <p:extLst>
              <p:ext uri="{D42A27DB-BD31-4B8C-83A1-F6EECF244321}">
                <p14:modId xmlns:p14="http://schemas.microsoft.com/office/powerpoint/2010/main" val="2932197972"/>
              </p:ext>
            </p:extLst>
          </p:nvPr>
        </p:nvGraphicFramePr>
        <p:xfrm>
          <a:off x="660888" y="1313289"/>
          <a:ext cx="10465427" cy="5006671"/>
        </p:xfrm>
        <a:graphic>
          <a:graphicData uri="http://schemas.openxmlformats.org/drawingml/2006/table">
            <a:tbl>
              <a:tblPr>
                <a:tableStyleId>{8A107856-5554-42FB-B03E-39F5DBC370BA}</a:tableStyleId>
              </a:tblPr>
              <a:tblGrid>
                <a:gridCol w="1744826">
                  <a:extLst>
                    <a:ext uri="{9D8B030D-6E8A-4147-A177-3AD203B41FA5}">
                      <a16:colId xmlns:a16="http://schemas.microsoft.com/office/drawing/2014/main" val="20000"/>
                    </a:ext>
                  </a:extLst>
                </a:gridCol>
                <a:gridCol w="1245296">
                  <a:extLst>
                    <a:ext uri="{9D8B030D-6E8A-4147-A177-3AD203B41FA5}">
                      <a16:colId xmlns:a16="http://schemas.microsoft.com/office/drawing/2014/main" val="20001"/>
                    </a:ext>
                  </a:extLst>
                </a:gridCol>
                <a:gridCol w="1495061">
                  <a:extLst>
                    <a:ext uri="{9D8B030D-6E8A-4147-A177-3AD203B41FA5}">
                      <a16:colId xmlns:a16="http://schemas.microsoft.com/office/drawing/2014/main" val="20002"/>
                    </a:ext>
                  </a:extLst>
                </a:gridCol>
                <a:gridCol w="1495061">
                  <a:extLst>
                    <a:ext uri="{9D8B030D-6E8A-4147-A177-3AD203B41FA5}">
                      <a16:colId xmlns:a16="http://schemas.microsoft.com/office/drawing/2014/main" val="20003"/>
                    </a:ext>
                  </a:extLst>
                </a:gridCol>
                <a:gridCol w="1700435">
                  <a:extLst>
                    <a:ext uri="{9D8B030D-6E8A-4147-A177-3AD203B41FA5}">
                      <a16:colId xmlns:a16="http://schemas.microsoft.com/office/drawing/2014/main" val="20004"/>
                    </a:ext>
                  </a:extLst>
                </a:gridCol>
                <a:gridCol w="1922106">
                  <a:extLst>
                    <a:ext uri="{9D8B030D-6E8A-4147-A177-3AD203B41FA5}">
                      <a16:colId xmlns:a16="http://schemas.microsoft.com/office/drawing/2014/main" val="20005"/>
                    </a:ext>
                  </a:extLst>
                </a:gridCol>
                <a:gridCol w="862642">
                  <a:extLst>
                    <a:ext uri="{9D8B030D-6E8A-4147-A177-3AD203B41FA5}">
                      <a16:colId xmlns:a16="http://schemas.microsoft.com/office/drawing/2014/main" val="20006"/>
                    </a:ext>
                  </a:extLst>
                </a:gridCol>
              </a:tblGrid>
              <a:tr h="1054116">
                <a:tc>
                  <a:txBody>
                    <a:bodyPr/>
                    <a:lstStyle/>
                    <a:p>
                      <a:pPr algn="l"/>
                      <a:endParaRPr lang="en-US" sz="1900" dirty="0"/>
                    </a:p>
                  </a:txBody>
                  <a:tcPr marL="121920" marR="121920" marT="60960" marB="60960"/>
                </a:tc>
                <a:tc>
                  <a:txBody>
                    <a:bodyPr/>
                    <a:lstStyle/>
                    <a:p>
                      <a:pPr algn="r"/>
                      <a:r>
                        <a:rPr lang="en-US" sz="1600" dirty="0"/>
                        <a:t>Not Offered  </a:t>
                      </a:r>
                      <a:endParaRPr lang="en-US" sz="1600" b="0" dirty="0">
                        <a:solidFill>
                          <a:schemeClr val="bg1">
                            <a:lumMod val="50000"/>
                          </a:schemeClr>
                        </a:solidFill>
                      </a:endParaRPr>
                    </a:p>
                  </a:txBody>
                  <a:tcPr marL="121920" marR="121920" marT="60960" marB="60960" anchor="ctr"/>
                </a:tc>
                <a:tc>
                  <a:txBody>
                    <a:bodyPr/>
                    <a:lstStyle/>
                    <a:p>
                      <a:pPr algn="r"/>
                      <a:r>
                        <a:rPr lang="en-US" sz="1600" dirty="0"/>
                        <a:t>Not Offered - Wish we could</a:t>
                      </a:r>
                      <a:endParaRPr lang="en-US" sz="1600" b="0" dirty="0">
                        <a:solidFill>
                          <a:schemeClr val="bg1">
                            <a:lumMod val="50000"/>
                          </a:schemeClr>
                        </a:solidFill>
                      </a:endParaRPr>
                    </a:p>
                  </a:txBody>
                  <a:tcPr marL="121920" marR="121920" marT="60960" marB="60960" anchor="ctr"/>
                </a:tc>
                <a:tc>
                  <a:txBody>
                    <a:bodyPr/>
                    <a:lstStyle/>
                    <a:p>
                      <a:pPr algn="r"/>
                      <a:r>
                        <a:rPr lang="en-US" sz="1600" dirty="0"/>
                        <a:t>Offered infrequently – like to do more</a:t>
                      </a:r>
                      <a:endParaRPr lang="en-US" sz="1600" b="0" dirty="0">
                        <a:solidFill>
                          <a:schemeClr val="bg1">
                            <a:lumMod val="50000"/>
                          </a:schemeClr>
                        </a:solidFill>
                      </a:endParaRPr>
                    </a:p>
                  </a:txBody>
                  <a:tcPr marL="121920" marR="121920" marT="60960" marB="60960" anchor="ctr"/>
                </a:tc>
                <a:tc>
                  <a:txBody>
                    <a:bodyPr/>
                    <a:lstStyle/>
                    <a:p>
                      <a:pPr algn="r"/>
                      <a:r>
                        <a:rPr lang="en-US" sz="1600" dirty="0"/>
                        <a:t>Offered frequently – like to do more</a:t>
                      </a:r>
                      <a:endParaRPr lang="en-US" sz="1600" b="0" dirty="0">
                        <a:solidFill>
                          <a:schemeClr val="bg1">
                            <a:lumMod val="50000"/>
                          </a:schemeClr>
                        </a:solidFill>
                      </a:endParaRPr>
                    </a:p>
                  </a:txBody>
                  <a:tcPr marL="121920" marR="121920" marT="60960" marB="60960" anchor="ctr"/>
                </a:tc>
                <a:tc>
                  <a:txBody>
                    <a:bodyPr/>
                    <a:lstStyle/>
                    <a:p>
                      <a:pPr algn="r"/>
                      <a:r>
                        <a:rPr lang="en-US" sz="1600" dirty="0"/>
                        <a:t>Offered frequently –satisfied with offering</a:t>
                      </a:r>
                      <a:endParaRPr lang="en-US" sz="1600" b="0" dirty="0">
                        <a:solidFill>
                          <a:schemeClr val="bg1">
                            <a:lumMod val="50000"/>
                          </a:schemeClr>
                        </a:solidFill>
                      </a:endParaRPr>
                    </a:p>
                  </a:txBody>
                  <a:tcPr marL="121920" marR="121920" marT="60960" marB="60960" anchor="ctr"/>
                </a:tc>
                <a:tc>
                  <a:txBody>
                    <a:bodyPr/>
                    <a:lstStyle/>
                    <a:p>
                      <a:pPr algn="r"/>
                      <a:r>
                        <a:rPr lang="en-US" sz="1600" dirty="0"/>
                        <a:t>TOTAL</a:t>
                      </a:r>
                      <a:endParaRPr lang="en-US" sz="1600" b="0" dirty="0">
                        <a:solidFill>
                          <a:schemeClr val="bg1">
                            <a:lumMod val="50000"/>
                          </a:schemeClr>
                        </a:solidFill>
                      </a:endParaRPr>
                    </a:p>
                  </a:txBody>
                  <a:tcPr marL="121920" marR="121920" marT="60960" marB="60960" anchor="ctr"/>
                </a:tc>
                <a:extLst>
                  <a:ext uri="{0D108BD9-81ED-4DB2-BD59-A6C34878D82A}">
                    <a16:rowId xmlns:a16="http://schemas.microsoft.com/office/drawing/2014/main" val="10000"/>
                  </a:ext>
                </a:extLst>
              </a:tr>
              <a:tr h="585620">
                <a:tc>
                  <a:txBody>
                    <a:bodyPr/>
                    <a:lstStyle/>
                    <a:p>
                      <a:pPr algn="l"/>
                      <a:r>
                        <a:rPr lang="en-US" sz="1600" dirty="0"/>
                        <a:t># 1: Youth led worship night</a:t>
                      </a:r>
                      <a:endParaRPr lang="en-US" sz="1600" b="0" dirty="0">
                        <a:solidFill>
                          <a:schemeClr val="bg1">
                            <a:lumMod val="50000"/>
                          </a:schemeClr>
                        </a:solidFill>
                      </a:endParaRPr>
                    </a:p>
                  </a:txBody>
                  <a:tcPr marL="121920" marR="121920" marT="60960" marB="60960"/>
                </a:tc>
                <a:tc>
                  <a:txBody>
                    <a:bodyPr/>
                    <a:lstStyle/>
                    <a:p>
                      <a:pPr marL="0" algn="r" defTabSz="914400" rtl="0" eaLnBrk="1" latinLnBrk="0" hangingPunct="1"/>
                      <a:r>
                        <a:rPr lang="en-US" sz="1600" kern="1200" dirty="0">
                          <a:solidFill>
                            <a:schemeClr val="dk1"/>
                          </a:solidFill>
                          <a:latin typeface="+mn-lt"/>
                          <a:ea typeface="+mn-ea"/>
                          <a:cs typeface="+mn-cs"/>
                        </a:rPr>
                        <a:t>57.45 %
81</a:t>
                      </a:r>
                    </a:p>
                  </a:txBody>
                  <a:tcPr marL="121920" marR="121920" marT="60960" marB="60960">
                    <a:solidFill>
                      <a:schemeClr val="accent2">
                        <a:lumMod val="20000"/>
                        <a:lumOff val="80000"/>
                      </a:schemeClr>
                    </a:solidFill>
                  </a:tcPr>
                </a:tc>
                <a:tc>
                  <a:txBody>
                    <a:bodyPr/>
                    <a:lstStyle/>
                    <a:p>
                      <a:pPr algn="ctr"/>
                      <a:r>
                        <a:rPr lang="en-US" sz="1600" dirty="0">
                          <a:solidFill>
                            <a:schemeClr val="bg1"/>
                          </a:solidFill>
                        </a:rPr>
                        <a:t>31.91%
45</a:t>
                      </a:r>
                      <a:endParaRPr lang="en-US" sz="1600" b="0" dirty="0">
                        <a:solidFill>
                          <a:schemeClr val="bg1"/>
                        </a:solidFill>
                      </a:endParaRPr>
                    </a:p>
                  </a:txBody>
                  <a:tcPr marL="121920" marR="121920" marT="60960" marB="60960">
                    <a:solidFill>
                      <a:schemeClr val="accent3"/>
                    </a:solidFill>
                  </a:tcPr>
                </a:tc>
                <a:tc>
                  <a:txBody>
                    <a:bodyPr/>
                    <a:lstStyle/>
                    <a:p>
                      <a:pPr marL="0" algn="ctr" defTabSz="914400" rtl="0" eaLnBrk="1" latinLnBrk="0" hangingPunct="1"/>
                      <a:r>
                        <a:rPr lang="en-US" sz="1600" kern="1200" dirty="0">
                          <a:solidFill>
                            <a:schemeClr val="bg1"/>
                          </a:solidFill>
                          <a:latin typeface="+mn-lt"/>
                          <a:ea typeface="+mn-ea"/>
                          <a:cs typeface="+mn-cs"/>
                        </a:rPr>
                        <a:t>08.51%</a:t>
                      </a:r>
                    </a:p>
                    <a:p>
                      <a:pPr marL="0" algn="ctr" defTabSz="914400" rtl="0" eaLnBrk="1" latinLnBrk="0" hangingPunct="1"/>
                      <a:r>
                        <a:rPr lang="en-US" sz="1600" kern="1200" dirty="0">
                          <a:solidFill>
                            <a:schemeClr val="bg1"/>
                          </a:solidFill>
                          <a:latin typeface="+mn-lt"/>
                          <a:ea typeface="+mn-ea"/>
                          <a:cs typeface="+mn-cs"/>
                        </a:rPr>
                        <a:t>12</a:t>
                      </a:r>
                    </a:p>
                  </a:txBody>
                  <a:tcPr marL="121920" marR="121920" marT="60960" marB="60960">
                    <a:solidFill>
                      <a:schemeClr val="accent3"/>
                    </a:solidFill>
                  </a:tcPr>
                </a:tc>
                <a:tc>
                  <a:txBody>
                    <a:bodyPr/>
                    <a:lstStyle/>
                    <a:p>
                      <a:pPr algn="r"/>
                      <a:r>
                        <a:rPr lang="en-US" sz="1600" dirty="0"/>
                        <a:t>01.42%
1</a:t>
                      </a:r>
                      <a:endParaRPr lang="en-US" sz="1600" b="0" dirty="0">
                        <a:solidFill>
                          <a:schemeClr val="bg1">
                            <a:lumMod val="50000"/>
                          </a:schemeClr>
                        </a:solidFill>
                      </a:endParaRPr>
                    </a:p>
                  </a:txBody>
                  <a:tcPr marL="121920" marR="121920" marT="60960" marB="60960"/>
                </a:tc>
                <a:tc>
                  <a:txBody>
                    <a:bodyPr/>
                    <a:lstStyle/>
                    <a:p>
                      <a:pPr algn="r"/>
                      <a:r>
                        <a:rPr lang="en-US" sz="1600" dirty="0"/>
                        <a:t>00.71%
1</a:t>
                      </a:r>
                      <a:endParaRPr lang="en-US" sz="1600" b="0" dirty="0">
                        <a:solidFill>
                          <a:schemeClr val="bg1">
                            <a:lumMod val="50000"/>
                          </a:schemeClr>
                        </a:solidFill>
                      </a:endParaRPr>
                    </a:p>
                  </a:txBody>
                  <a:tcPr marL="121920" marR="121920" marT="60960" marB="60960"/>
                </a:tc>
                <a:tc>
                  <a:txBody>
                    <a:bodyPr/>
                    <a:lstStyle/>
                    <a:p>
                      <a:pPr algn="r"/>
                      <a:r>
                        <a:rPr lang="en-US" sz="1600" dirty="0"/>
                        <a:t>141</a:t>
                      </a:r>
                      <a:endParaRPr lang="en-US" sz="1600" b="0" dirty="0">
                        <a:solidFill>
                          <a:schemeClr val="bg1">
                            <a:lumMod val="50000"/>
                          </a:schemeClr>
                        </a:solidFill>
                      </a:endParaRPr>
                    </a:p>
                  </a:txBody>
                  <a:tcPr marL="121920" marR="121920" marT="60960" marB="60960"/>
                </a:tc>
                <a:extLst>
                  <a:ext uri="{0D108BD9-81ED-4DB2-BD59-A6C34878D82A}">
                    <a16:rowId xmlns:a16="http://schemas.microsoft.com/office/drawing/2014/main" val="10001"/>
                  </a:ext>
                </a:extLst>
              </a:tr>
              <a:tr h="585620">
                <a:tc>
                  <a:txBody>
                    <a:bodyPr/>
                    <a:lstStyle/>
                    <a:p>
                      <a:pPr algn="l"/>
                      <a:r>
                        <a:rPr lang="en-US" sz="1600" dirty="0"/>
                        <a:t>#2 Community Service Project</a:t>
                      </a:r>
                      <a:endParaRPr lang="en-US" sz="1600" b="0" dirty="0">
                        <a:solidFill>
                          <a:schemeClr val="bg1">
                            <a:lumMod val="50000"/>
                          </a:schemeClr>
                        </a:solidFill>
                      </a:endParaRPr>
                    </a:p>
                  </a:txBody>
                  <a:tcPr marL="121920" marR="121920" marT="60960" marB="60960"/>
                </a:tc>
                <a:tc>
                  <a:txBody>
                    <a:bodyPr/>
                    <a:lstStyle/>
                    <a:p>
                      <a:pPr marL="0" algn="r" defTabSz="914400" rtl="0" eaLnBrk="1" latinLnBrk="0" hangingPunct="1"/>
                      <a:r>
                        <a:rPr lang="en-US" sz="1600" kern="1200" dirty="0">
                          <a:solidFill>
                            <a:schemeClr val="dk1"/>
                          </a:solidFill>
                          <a:latin typeface="+mn-lt"/>
                          <a:ea typeface="+mn-ea"/>
                          <a:cs typeface="+mn-cs"/>
                        </a:rPr>
                        <a:t>18.44%
26</a:t>
                      </a:r>
                    </a:p>
                  </a:txBody>
                  <a:tcPr marL="121920" marR="121920" marT="60960" marB="60960">
                    <a:solidFill>
                      <a:schemeClr val="accent2">
                        <a:lumMod val="20000"/>
                        <a:lumOff val="80000"/>
                      </a:schemeClr>
                    </a:solidFill>
                  </a:tcPr>
                </a:tc>
                <a:tc>
                  <a:txBody>
                    <a:bodyPr/>
                    <a:lstStyle/>
                    <a:p>
                      <a:pPr algn="ctr"/>
                      <a:r>
                        <a:rPr lang="en-US" sz="1600" dirty="0">
                          <a:solidFill>
                            <a:schemeClr val="bg1"/>
                          </a:solidFill>
                        </a:rPr>
                        <a:t>37.59%</a:t>
                      </a:r>
                    </a:p>
                    <a:p>
                      <a:pPr algn="ctr"/>
                      <a:r>
                        <a:rPr lang="en-US" sz="1600" b="0" dirty="0">
                          <a:solidFill>
                            <a:schemeClr val="bg1"/>
                          </a:solidFill>
                        </a:rPr>
                        <a:t>53</a:t>
                      </a:r>
                    </a:p>
                  </a:txBody>
                  <a:tcPr marL="121920" marR="121920" marT="60960" marB="60960">
                    <a:solidFill>
                      <a:schemeClr val="accent3"/>
                    </a:solidFill>
                  </a:tcPr>
                </a:tc>
                <a:tc>
                  <a:txBody>
                    <a:bodyPr/>
                    <a:lstStyle/>
                    <a:p>
                      <a:pPr marL="0" algn="ctr" defTabSz="914400" rtl="0" eaLnBrk="1" latinLnBrk="0" hangingPunct="1"/>
                      <a:r>
                        <a:rPr lang="en-US" sz="1600" kern="1200" dirty="0">
                          <a:solidFill>
                            <a:schemeClr val="bg1"/>
                          </a:solidFill>
                          <a:latin typeface="+mn-lt"/>
                          <a:ea typeface="+mn-ea"/>
                          <a:cs typeface="+mn-cs"/>
                        </a:rPr>
                        <a:t>35.46%
50</a:t>
                      </a:r>
                    </a:p>
                  </a:txBody>
                  <a:tcPr marL="121920" marR="121920" marT="60960" marB="60960">
                    <a:solidFill>
                      <a:schemeClr val="accent3"/>
                    </a:solidFill>
                  </a:tcPr>
                </a:tc>
                <a:tc>
                  <a:txBody>
                    <a:bodyPr/>
                    <a:lstStyle/>
                    <a:p>
                      <a:pPr algn="r"/>
                      <a:r>
                        <a:rPr lang="en-US" sz="1600" dirty="0"/>
                        <a:t>02.13%
3</a:t>
                      </a:r>
                      <a:endParaRPr lang="en-US" sz="1600" b="0" dirty="0">
                        <a:solidFill>
                          <a:schemeClr val="bg1">
                            <a:lumMod val="50000"/>
                          </a:schemeClr>
                        </a:solidFill>
                      </a:endParaRPr>
                    </a:p>
                  </a:txBody>
                  <a:tcPr marL="121920" marR="121920" marT="60960" marB="60960"/>
                </a:tc>
                <a:tc>
                  <a:txBody>
                    <a:bodyPr/>
                    <a:lstStyle/>
                    <a:p>
                      <a:pPr algn="r"/>
                      <a:r>
                        <a:rPr lang="en-US" sz="1600" dirty="0"/>
                        <a:t>06.38%
9</a:t>
                      </a:r>
                      <a:endParaRPr lang="en-US" sz="1600" b="0" dirty="0">
                        <a:solidFill>
                          <a:schemeClr val="bg1">
                            <a:lumMod val="50000"/>
                          </a:schemeClr>
                        </a:solidFill>
                      </a:endParaRPr>
                    </a:p>
                  </a:txBody>
                  <a:tcPr marL="121920" marR="121920" marT="60960" marB="60960"/>
                </a:tc>
                <a:tc>
                  <a:txBody>
                    <a:bodyPr/>
                    <a:lstStyle/>
                    <a:p>
                      <a:pPr algn="r"/>
                      <a:r>
                        <a:rPr lang="en-US" sz="1600" dirty="0"/>
                        <a:t>141</a:t>
                      </a:r>
                      <a:endParaRPr lang="en-US" sz="1600" b="0" dirty="0">
                        <a:solidFill>
                          <a:schemeClr val="bg1">
                            <a:lumMod val="50000"/>
                          </a:schemeClr>
                        </a:solidFill>
                      </a:endParaRPr>
                    </a:p>
                  </a:txBody>
                  <a:tcPr marL="121920" marR="121920" marT="60960" marB="60960"/>
                </a:tc>
                <a:extLst>
                  <a:ext uri="{0D108BD9-81ED-4DB2-BD59-A6C34878D82A}">
                    <a16:rowId xmlns:a16="http://schemas.microsoft.com/office/drawing/2014/main" val="10002"/>
                  </a:ext>
                </a:extLst>
              </a:tr>
              <a:tr h="585620">
                <a:tc>
                  <a:txBody>
                    <a:bodyPr/>
                    <a:lstStyle/>
                    <a:p>
                      <a:pPr algn="l"/>
                      <a:r>
                        <a:rPr lang="en-US" sz="1600" dirty="0"/>
                        <a:t>#3: Church Service Project</a:t>
                      </a:r>
                      <a:endParaRPr lang="en-US" sz="1600" b="0" dirty="0">
                        <a:solidFill>
                          <a:schemeClr val="bg1">
                            <a:lumMod val="50000"/>
                          </a:schemeClr>
                        </a:solidFill>
                      </a:endParaRPr>
                    </a:p>
                  </a:txBody>
                  <a:tcPr marL="121920" marR="121920" marT="60960" marB="60960"/>
                </a:tc>
                <a:tc>
                  <a:txBody>
                    <a:bodyPr/>
                    <a:lstStyle/>
                    <a:p>
                      <a:pPr marL="0" algn="r" defTabSz="914400" rtl="0" eaLnBrk="1" latinLnBrk="0" hangingPunct="1"/>
                      <a:r>
                        <a:rPr lang="en-US" sz="1600" kern="1200" dirty="0">
                          <a:solidFill>
                            <a:schemeClr val="dk1"/>
                          </a:solidFill>
                          <a:latin typeface="+mn-lt"/>
                          <a:ea typeface="+mn-ea"/>
                          <a:cs typeface="+mn-cs"/>
                        </a:rPr>
                        <a:t>14.29%
20</a:t>
                      </a:r>
                    </a:p>
                  </a:txBody>
                  <a:tcPr marL="121920" marR="121920" marT="60960" marB="60960">
                    <a:solidFill>
                      <a:schemeClr val="accent2">
                        <a:lumMod val="20000"/>
                        <a:lumOff val="80000"/>
                      </a:schemeClr>
                    </a:solidFill>
                  </a:tcPr>
                </a:tc>
                <a:tc>
                  <a:txBody>
                    <a:bodyPr/>
                    <a:lstStyle/>
                    <a:p>
                      <a:pPr algn="ctr"/>
                      <a:r>
                        <a:rPr lang="en-US" sz="1600" dirty="0">
                          <a:solidFill>
                            <a:schemeClr val="bg1"/>
                          </a:solidFill>
                        </a:rPr>
                        <a:t>26.43%
37</a:t>
                      </a:r>
                      <a:endParaRPr lang="en-US" sz="1600" b="0" dirty="0">
                        <a:solidFill>
                          <a:schemeClr val="bg1"/>
                        </a:solidFill>
                      </a:endParaRPr>
                    </a:p>
                  </a:txBody>
                  <a:tcPr marL="121920" marR="121920" marT="60960" marB="60960">
                    <a:solidFill>
                      <a:schemeClr val="accent3"/>
                    </a:solidFill>
                  </a:tcPr>
                </a:tc>
                <a:tc>
                  <a:txBody>
                    <a:bodyPr/>
                    <a:lstStyle/>
                    <a:p>
                      <a:pPr marL="0" algn="ctr" defTabSz="914400" rtl="0" eaLnBrk="1" latinLnBrk="0" hangingPunct="1"/>
                      <a:r>
                        <a:rPr lang="en-US" sz="1600" kern="1200" dirty="0">
                          <a:solidFill>
                            <a:schemeClr val="bg1"/>
                          </a:solidFill>
                          <a:latin typeface="+mn-lt"/>
                          <a:ea typeface="+mn-ea"/>
                          <a:cs typeface="+mn-cs"/>
                        </a:rPr>
                        <a:t>38.57%</a:t>
                      </a:r>
                    </a:p>
                    <a:p>
                      <a:pPr marL="0" algn="ctr" defTabSz="914400" rtl="0" eaLnBrk="1" latinLnBrk="0" hangingPunct="1"/>
                      <a:r>
                        <a:rPr lang="en-US" sz="1600" kern="1200" dirty="0">
                          <a:solidFill>
                            <a:schemeClr val="bg1"/>
                          </a:solidFill>
                          <a:latin typeface="+mn-lt"/>
                          <a:ea typeface="+mn-ea"/>
                          <a:cs typeface="+mn-cs"/>
                        </a:rPr>
                        <a:t>54</a:t>
                      </a:r>
                    </a:p>
                  </a:txBody>
                  <a:tcPr marL="121920" marR="121920" marT="60960" marB="60960">
                    <a:solidFill>
                      <a:schemeClr val="accent3"/>
                    </a:solidFill>
                  </a:tcPr>
                </a:tc>
                <a:tc>
                  <a:txBody>
                    <a:bodyPr/>
                    <a:lstStyle/>
                    <a:p>
                      <a:pPr algn="r"/>
                      <a:r>
                        <a:rPr lang="en-US" sz="1600" dirty="0"/>
                        <a:t>10.71%
15</a:t>
                      </a:r>
                      <a:endParaRPr lang="en-US" sz="1600" b="0" dirty="0">
                        <a:solidFill>
                          <a:schemeClr val="bg1">
                            <a:lumMod val="50000"/>
                          </a:schemeClr>
                        </a:solidFill>
                      </a:endParaRPr>
                    </a:p>
                  </a:txBody>
                  <a:tcPr marL="121920" marR="121920" marT="60960" marB="60960"/>
                </a:tc>
                <a:tc>
                  <a:txBody>
                    <a:bodyPr/>
                    <a:lstStyle/>
                    <a:p>
                      <a:pPr algn="r"/>
                      <a:r>
                        <a:rPr lang="en-US" sz="1600" dirty="0"/>
                        <a:t>10.00%
14</a:t>
                      </a:r>
                      <a:endParaRPr lang="en-US" sz="1600" b="0" dirty="0">
                        <a:solidFill>
                          <a:schemeClr val="bg1">
                            <a:lumMod val="50000"/>
                          </a:schemeClr>
                        </a:solidFill>
                      </a:endParaRPr>
                    </a:p>
                  </a:txBody>
                  <a:tcPr marL="121920" marR="121920" marT="60960" marB="60960"/>
                </a:tc>
                <a:tc>
                  <a:txBody>
                    <a:bodyPr/>
                    <a:lstStyle/>
                    <a:p>
                      <a:pPr algn="r"/>
                      <a:r>
                        <a:rPr lang="en-US" sz="1600" dirty="0"/>
                        <a:t>140</a:t>
                      </a:r>
                      <a:endParaRPr lang="en-US" sz="1600" b="0" dirty="0">
                        <a:solidFill>
                          <a:schemeClr val="bg1">
                            <a:lumMod val="50000"/>
                          </a:schemeClr>
                        </a:solidFill>
                      </a:endParaRPr>
                    </a:p>
                  </a:txBody>
                  <a:tcPr marL="121920" marR="121920" marT="60960" marB="60960"/>
                </a:tc>
                <a:extLst>
                  <a:ext uri="{0D108BD9-81ED-4DB2-BD59-A6C34878D82A}">
                    <a16:rowId xmlns:a16="http://schemas.microsoft.com/office/drawing/2014/main" val="10003"/>
                  </a:ext>
                </a:extLst>
              </a:tr>
              <a:tr h="637156">
                <a:tc>
                  <a:txBody>
                    <a:bodyPr/>
                    <a:lstStyle/>
                    <a:p>
                      <a:pPr algn="l"/>
                      <a:r>
                        <a:rPr lang="en-US" sz="1600" dirty="0"/>
                        <a:t>#4: Outdoor Activities</a:t>
                      </a:r>
                      <a:endParaRPr lang="en-US" sz="1600" b="0" dirty="0">
                        <a:solidFill>
                          <a:schemeClr val="bg1">
                            <a:lumMod val="50000"/>
                          </a:schemeClr>
                        </a:solidFill>
                      </a:endParaRPr>
                    </a:p>
                  </a:txBody>
                  <a:tcPr marL="121920" marR="121920" marT="60960" marB="60960"/>
                </a:tc>
                <a:tc>
                  <a:txBody>
                    <a:bodyPr/>
                    <a:lstStyle/>
                    <a:p>
                      <a:pPr marL="0" algn="r" defTabSz="914400" rtl="0" eaLnBrk="1" latinLnBrk="0" hangingPunct="1"/>
                      <a:r>
                        <a:rPr lang="en-US" sz="1600" kern="1200" dirty="0">
                          <a:solidFill>
                            <a:schemeClr val="dk1"/>
                          </a:solidFill>
                          <a:latin typeface="+mn-lt"/>
                          <a:ea typeface="+mn-ea"/>
                          <a:cs typeface="+mn-cs"/>
                        </a:rPr>
                        <a:t>20.71%
29</a:t>
                      </a:r>
                    </a:p>
                  </a:txBody>
                  <a:tcPr marL="121920" marR="121920" marT="60960" marB="60960">
                    <a:solidFill>
                      <a:schemeClr val="accent2">
                        <a:lumMod val="20000"/>
                        <a:lumOff val="80000"/>
                      </a:schemeClr>
                    </a:solidFill>
                  </a:tcPr>
                </a:tc>
                <a:tc>
                  <a:txBody>
                    <a:bodyPr/>
                    <a:lstStyle/>
                    <a:p>
                      <a:pPr algn="ctr"/>
                      <a:r>
                        <a:rPr lang="en-US" sz="1600" dirty="0">
                          <a:solidFill>
                            <a:schemeClr val="bg1"/>
                          </a:solidFill>
                        </a:rPr>
                        <a:t>36.43%
51</a:t>
                      </a:r>
                      <a:endParaRPr lang="en-US" sz="1600" b="0" dirty="0">
                        <a:solidFill>
                          <a:schemeClr val="bg1"/>
                        </a:solidFill>
                      </a:endParaRPr>
                    </a:p>
                  </a:txBody>
                  <a:tcPr marL="121920" marR="121920" marT="60960" marB="60960">
                    <a:solidFill>
                      <a:schemeClr val="accent3"/>
                    </a:solidFill>
                  </a:tcPr>
                </a:tc>
                <a:tc>
                  <a:txBody>
                    <a:bodyPr/>
                    <a:lstStyle/>
                    <a:p>
                      <a:pPr marL="0" algn="ctr" defTabSz="914400" rtl="0" eaLnBrk="1" latinLnBrk="0" hangingPunct="1"/>
                      <a:r>
                        <a:rPr lang="en-US" sz="1600" kern="1200" dirty="0">
                          <a:solidFill>
                            <a:schemeClr val="bg1"/>
                          </a:solidFill>
                          <a:latin typeface="+mn-lt"/>
                          <a:ea typeface="+mn-ea"/>
                          <a:cs typeface="+mn-cs"/>
                        </a:rPr>
                        <a:t>32.14%</a:t>
                      </a:r>
                    </a:p>
                    <a:p>
                      <a:pPr marL="0" algn="ctr" defTabSz="914400" rtl="0" eaLnBrk="1" latinLnBrk="0" hangingPunct="1"/>
                      <a:r>
                        <a:rPr lang="en-US" sz="1600" kern="1200" dirty="0">
                          <a:solidFill>
                            <a:schemeClr val="bg1"/>
                          </a:solidFill>
                          <a:latin typeface="+mn-lt"/>
                          <a:ea typeface="+mn-ea"/>
                          <a:cs typeface="+mn-cs"/>
                        </a:rPr>
                        <a:t>45</a:t>
                      </a:r>
                    </a:p>
                  </a:txBody>
                  <a:tcPr marL="121920" marR="121920" marT="60960" marB="60960">
                    <a:solidFill>
                      <a:schemeClr val="accent3"/>
                    </a:solidFill>
                  </a:tcPr>
                </a:tc>
                <a:tc>
                  <a:txBody>
                    <a:bodyPr/>
                    <a:lstStyle/>
                    <a:p>
                      <a:pPr algn="r"/>
                      <a:r>
                        <a:rPr lang="en-US" sz="1600" dirty="0"/>
                        <a:t>05.71%
8</a:t>
                      </a:r>
                      <a:endParaRPr lang="en-US" sz="1600" b="0" dirty="0">
                        <a:solidFill>
                          <a:schemeClr val="bg1">
                            <a:lumMod val="50000"/>
                          </a:schemeClr>
                        </a:solidFill>
                      </a:endParaRPr>
                    </a:p>
                  </a:txBody>
                  <a:tcPr marL="121920" marR="121920" marT="60960" marB="60960"/>
                </a:tc>
                <a:tc>
                  <a:txBody>
                    <a:bodyPr/>
                    <a:lstStyle/>
                    <a:p>
                      <a:pPr algn="r"/>
                      <a:r>
                        <a:rPr lang="en-US" sz="1600" dirty="0"/>
                        <a:t>05.00%
7</a:t>
                      </a:r>
                      <a:endParaRPr lang="en-US" sz="1600" b="0" dirty="0">
                        <a:solidFill>
                          <a:schemeClr val="bg1">
                            <a:lumMod val="50000"/>
                          </a:schemeClr>
                        </a:solidFill>
                      </a:endParaRPr>
                    </a:p>
                  </a:txBody>
                  <a:tcPr marL="121920" marR="121920" marT="60960" marB="60960"/>
                </a:tc>
                <a:tc>
                  <a:txBody>
                    <a:bodyPr/>
                    <a:lstStyle/>
                    <a:p>
                      <a:pPr algn="r"/>
                      <a:r>
                        <a:rPr lang="en-US" sz="1600" dirty="0"/>
                        <a:t>140</a:t>
                      </a:r>
                      <a:endParaRPr lang="en-US" sz="1600" b="0" dirty="0">
                        <a:solidFill>
                          <a:schemeClr val="bg1">
                            <a:lumMod val="50000"/>
                          </a:schemeClr>
                        </a:solidFill>
                      </a:endParaRPr>
                    </a:p>
                  </a:txBody>
                  <a:tcPr marL="121920" marR="121920" marT="60960" marB="60960"/>
                </a:tc>
                <a:extLst>
                  <a:ext uri="{0D108BD9-81ED-4DB2-BD59-A6C34878D82A}">
                    <a16:rowId xmlns:a16="http://schemas.microsoft.com/office/drawing/2014/main" val="10004"/>
                  </a:ext>
                </a:extLst>
              </a:tr>
              <a:tr h="609822">
                <a:tc>
                  <a:txBody>
                    <a:bodyPr/>
                    <a:lstStyle/>
                    <a:p>
                      <a:pPr algn="l"/>
                      <a:r>
                        <a:rPr lang="en-US" sz="1600" dirty="0"/>
                        <a:t>#5: Youth Prepared dinner</a:t>
                      </a:r>
                      <a:endParaRPr lang="en-US" sz="1600" b="0" dirty="0">
                        <a:solidFill>
                          <a:schemeClr val="bg1">
                            <a:lumMod val="50000"/>
                          </a:schemeClr>
                        </a:solidFill>
                      </a:endParaRPr>
                    </a:p>
                  </a:txBody>
                  <a:tcPr marL="121920" marR="121920" marT="60960" marB="60960"/>
                </a:tc>
                <a:tc>
                  <a:txBody>
                    <a:bodyPr/>
                    <a:lstStyle/>
                    <a:p>
                      <a:pPr marL="0" algn="r" defTabSz="914400" rtl="0" eaLnBrk="1" latinLnBrk="0" hangingPunct="1"/>
                      <a:r>
                        <a:rPr lang="en-US" sz="1600" kern="1200" dirty="0">
                          <a:solidFill>
                            <a:schemeClr val="dk1"/>
                          </a:solidFill>
                          <a:latin typeface="+mn-lt"/>
                          <a:ea typeface="+mn-ea"/>
                          <a:cs typeface="+mn-cs"/>
                        </a:rPr>
                        <a:t>37.14%
52</a:t>
                      </a:r>
                    </a:p>
                  </a:txBody>
                  <a:tcPr marL="121920" marR="121920" marT="60960" marB="60960">
                    <a:solidFill>
                      <a:schemeClr val="accent2">
                        <a:lumMod val="20000"/>
                        <a:lumOff val="80000"/>
                      </a:schemeClr>
                    </a:solidFill>
                  </a:tcPr>
                </a:tc>
                <a:tc>
                  <a:txBody>
                    <a:bodyPr/>
                    <a:lstStyle/>
                    <a:p>
                      <a:pPr algn="ctr"/>
                      <a:r>
                        <a:rPr lang="en-US" sz="1600" dirty="0">
                          <a:solidFill>
                            <a:schemeClr val="bg1"/>
                          </a:solidFill>
                        </a:rPr>
                        <a:t>37.86%
53</a:t>
                      </a:r>
                      <a:endParaRPr lang="en-US" sz="1600" b="0" dirty="0">
                        <a:solidFill>
                          <a:schemeClr val="bg1"/>
                        </a:solidFill>
                      </a:endParaRPr>
                    </a:p>
                  </a:txBody>
                  <a:tcPr marL="121920" marR="121920" marT="60960" marB="60960">
                    <a:solidFill>
                      <a:schemeClr val="accent3"/>
                    </a:solidFill>
                  </a:tcPr>
                </a:tc>
                <a:tc>
                  <a:txBody>
                    <a:bodyPr/>
                    <a:lstStyle/>
                    <a:p>
                      <a:pPr marL="0" algn="ctr" defTabSz="914400" rtl="0" eaLnBrk="1" latinLnBrk="0" hangingPunct="1"/>
                      <a:r>
                        <a:rPr lang="en-US" sz="1600" kern="1200" dirty="0">
                          <a:solidFill>
                            <a:schemeClr val="bg1"/>
                          </a:solidFill>
                          <a:latin typeface="+mn-lt"/>
                          <a:ea typeface="+mn-ea"/>
                          <a:cs typeface="+mn-cs"/>
                        </a:rPr>
                        <a:t>19.29%
27</a:t>
                      </a:r>
                    </a:p>
                  </a:txBody>
                  <a:tcPr marL="121920" marR="121920" marT="60960" marB="60960">
                    <a:solidFill>
                      <a:schemeClr val="accent3"/>
                    </a:solidFill>
                  </a:tcPr>
                </a:tc>
                <a:tc>
                  <a:txBody>
                    <a:bodyPr/>
                    <a:lstStyle/>
                    <a:p>
                      <a:pPr algn="r"/>
                      <a:r>
                        <a:rPr lang="en-US" sz="1600" dirty="0"/>
                        <a:t>02.86%
4</a:t>
                      </a:r>
                      <a:endParaRPr lang="en-US" sz="1600" b="0" dirty="0">
                        <a:solidFill>
                          <a:schemeClr val="bg1">
                            <a:lumMod val="50000"/>
                          </a:schemeClr>
                        </a:solidFill>
                      </a:endParaRPr>
                    </a:p>
                  </a:txBody>
                  <a:tcPr marL="121920" marR="121920" marT="60960" marB="60960"/>
                </a:tc>
                <a:tc>
                  <a:txBody>
                    <a:bodyPr/>
                    <a:lstStyle/>
                    <a:p>
                      <a:pPr algn="r"/>
                      <a:r>
                        <a:rPr lang="en-US" sz="1600" dirty="0"/>
                        <a:t>02.86%
4</a:t>
                      </a:r>
                      <a:endParaRPr lang="en-US" sz="1600" b="0" dirty="0">
                        <a:solidFill>
                          <a:schemeClr val="bg1">
                            <a:lumMod val="50000"/>
                          </a:schemeClr>
                        </a:solidFill>
                      </a:endParaRPr>
                    </a:p>
                  </a:txBody>
                  <a:tcPr marL="121920" marR="121920" marT="60960" marB="60960"/>
                </a:tc>
                <a:tc>
                  <a:txBody>
                    <a:bodyPr/>
                    <a:lstStyle/>
                    <a:p>
                      <a:pPr algn="r"/>
                      <a:r>
                        <a:rPr lang="en-US" sz="1600" dirty="0"/>
                        <a:t>140</a:t>
                      </a:r>
                      <a:endParaRPr lang="en-US" sz="1600" b="0" dirty="0">
                        <a:solidFill>
                          <a:schemeClr val="bg1">
                            <a:lumMod val="50000"/>
                          </a:schemeClr>
                        </a:solidFill>
                      </a:endParaRPr>
                    </a:p>
                  </a:txBody>
                  <a:tcPr marL="121920" marR="121920" marT="60960" marB="60960"/>
                </a:tc>
                <a:extLst>
                  <a:ext uri="{0D108BD9-81ED-4DB2-BD59-A6C34878D82A}">
                    <a16:rowId xmlns:a16="http://schemas.microsoft.com/office/drawing/2014/main" val="10005"/>
                  </a:ext>
                </a:extLst>
              </a:tr>
              <a:tr h="833613">
                <a:tc>
                  <a:txBody>
                    <a:bodyPr/>
                    <a:lstStyle/>
                    <a:p>
                      <a:pPr algn="l"/>
                      <a:r>
                        <a:rPr lang="en-US" sz="1600" dirty="0"/>
                        <a:t>#6: Mission Trip </a:t>
                      </a:r>
                      <a:endParaRPr lang="en-US" sz="1600" b="0" dirty="0">
                        <a:solidFill>
                          <a:schemeClr val="bg1">
                            <a:lumMod val="50000"/>
                          </a:schemeClr>
                        </a:solidFill>
                      </a:endParaRPr>
                    </a:p>
                  </a:txBody>
                  <a:tcPr marL="121920" marR="121920" marT="60960" marB="60960"/>
                </a:tc>
                <a:tc>
                  <a:txBody>
                    <a:bodyPr/>
                    <a:lstStyle/>
                    <a:p>
                      <a:pPr marL="0" algn="r" defTabSz="914400" rtl="0" eaLnBrk="1" latinLnBrk="0" hangingPunct="1"/>
                      <a:r>
                        <a:rPr lang="en-US" sz="1600" kern="1200" dirty="0">
                          <a:solidFill>
                            <a:schemeClr val="dk1"/>
                          </a:solidFill>
                          <a:latin typeface="+mn-lt"/>
                          <a:ea typeface="+mn-ea"/>
                          <a:cs typeface="+mn-cs"/>
                        </a:rPr>
                        <a:t>33.33%
46</a:t>
                      </a:r>
                    </a:p>
                  </a:txBody>
                  <a:tcPr marL="121920" marR="121920" marT="60960" marB="60960">
                    <a:solidFill>
                      <a:schemeClr val="accent2">
                        <a:lumMod val="20000"/>
                        <a:lumOff val="80000"/>
                      </a:schemeClr>
                    </a:solidFill>
                  </a:tcPr>
                </a:tc>
                <a:tc>
                  <a:txBody>
                    <a:bodyPr/>
                    <a:lstStyle/>
                    <a:p>
                      <a:pPr algn="ctr"/>
                      <a:r>
                        <a:rPr lang="en-US" sz="1600" dirty="0">
                          <a:solidFill>
                            <a:schemeClr val="bg1"/>
                          </a:solidFill>
                        </a:rPr>
                        <a:t>44.20%
61</a:t>
                      </a:r>
                      <a:endParaRPr lang="en-US" sz="1600" b="0" dirty="0">
                        <a:solidFill>
                          <a:schemeClr val="bg1"/>
                        </a:solidFill>
                      </a:endParaRPr>
                    </a:p>
                  </a:txBody>
                  <a:tcPr marL="121920" marR="121920" marT="60960" marB="60960">
                    <a:solidFill>
                      <a:schemeClr val="accent3"/>
                    </a:solidFill>
                  </a:tcPr>
                </a:tc>
                <a:tc>
                  <a:txBody>
                    <a:bodyPr/>
                    <a:lstStyle/>
                    <a:p>
                      <a:pPr marL="0" algn="ctr" defTabSz="914400" rtl="0" eaLnBrk="1" latinLnBrk="0" hangingPunct="1"/>
                      <a:r>
                        <a:rPr lang="en-US" sz="1600" kern="1200" dirty="0">
                          <a:solidFill>
                            <a:schemeClr val="bg1"/>
                          </a:solidFill>
                          <a:latin typeface="+mn-lt"/>
                          <a:ea typeface="+mn-ea"/>
                          <a:cs typeface="+mn-cs"/>
                        </a:rPr>
                        <a:t>13.77%</a:t>
                      </a:r>
                    </a:p>
                    <a:p>
                      <a:pPr marL="0" algn="ctr" defTabSz="914400" rtl="0" eaLnBrk="1" latinLnBrk="0" hangingPunct="1"/>
                      <a:r>
                        <a:rPr lang="en-US" sz="1600" kern="1200" dirty="0">
                          <a:solidFill>
                            <a:schemeClr val="bg1"/>
                          </a:solidFill>
                          <a:latin typeface="+mn-lt"/>
                          <a:ea typeface="+mn-ea"/>
                          <a:cs typeface="+mn-cs"/>
                        </a:rPr>
                        <a:t>19</a:t>
                      </a:r>
                    </a:p>
                  </a:txBody>
                  <a:tcPr marL="121920" marR="121920" marT="60960" marB="60960">
                    <a:solidFill>
                      <a:schemeClr val="accent3"/>
                    </a:solidFill>
                  </a:tcPr>
                </a:tc>
                <a:tc>
                  <a:txBody>
                    <a:bodyPr/>
                    <a:lstStyle/>
                    <a:p>
                      <a:pPr algn="r"/>
                      <a:r>
                        <a:rPr lang="en-US" sz="1600" dirty="0"/>
                        <a:t>02.90%
4</a:t>
                      </a:r>
                      <a:endParaRPr lang="en-US" sz="1600" b="0" dirty="0">
                        <a:solidFill>
                          <a:schemeClr val="bg1">
                            <a:lumMod val="50000"/>
                          </a:schemeClr>
                        </a:solidFill>
                      </a:endParaRPr>
                    </a:p>
                  </a:txBody>
                  <a:tcPr marL="121920" marR="121920" marT="60960" marB="60960"/>
                </a:tc>
                <a:tc>
                  <a:txBody>
                    <a:bodyPr/>
                    <a:lstStyle/>
                    <a:p>
                      <a:pPr algn="r"/>
                      <a:r>
                        <a:rPr lang="en-US" sz="1600" dirty="0"/>
                        <a:t>05.80%</a:t>
                      </a:r>
                    </a:p>
                    <a:p>
                      <a:pPr algn="r"/>
                      <a:r>
                        <a:rPr lang="en-US" sz="1600" b="0" dirty="0">
                          <a:solidFill>
                            <a:schemeClr val="bg1">
                              <a:lumMod val="50000"/>
                            </a:schemeClr>
                          </a:solidFill>
                        </a:rPr>
                        <a:t>8</a:t>
                      </a:r>
                    </a:p>
                  </a:txBody>
                  <a:tcPr marL="121920" marR="121920" marT="60960" marB="60960"/>
                </a:tc>
                <a:tc>
                  <a:txBody>
                    <a:bodyPr/>
                    <a:lstStyle/>
                    <a:p>
                      <a:pPr algn="r"/>
                      <a:r>
                        <a:rPr lang="en-US" sz="1600" dirty="0"/>
                        <a:t>140</a:t>
                      </a:r>
                      <a:endParaRPr lang="en-US" sz="1600" b="0" dirty="0">
                        <a:solidFill>
                          <a:schemeClr val="bg1">
                            <a:lumMod val="50000"/>
                          </a:schemeClr>
                        </a:solidFill>
                      </a:endParaRPr>
                    </a:p>
                  </a:txBody>
                  <a:tcPr marL="121920" marR="121920" marT="60960" marB="60960"/>
                </a:tc>
                <a:extLst>
                  <a:ext uri="{0D108BD9-81ED-4DB2-BD59-A6C34878D82A}">
                    <a16:rowId xmlns:a16="http://schemas.microsoft.com/office/drawing/2014/main" val="10006"/>
                  </a:ext>
                </a:extLst>
              </a:tr>
            </a:tbl>
          </a:graphicData>
        </a:graphic>
      </p:graphicFrame>
      <p:sp>
        <p:nvSpPr>
          <p:cNvPr id="3" name="TextBox 2">
            <a:extLst>
              <a:ext uri="{FF2B5EF4-FFF2-40B4-BE49-F238E27FC236}">
                <a16:creationId xmlns:a16="http://schemas.microsoft.com/office/drawing/2014/main" id="{1E50FE6A-2329-E5E7-9707-9020D1E4523B}"/>
              </a:ext>
            </a:extLst>
          </p:cNvPr>
          <p:cNvSpPr txBox="1"/>
          <p:nvPr/>
        </p:nvSpPr>
        <p:spPr>
          <a:xfrm>
            <a:off x="4646645" y="2644303"/>
            <a:ext cx="1073020" cy="369332"/>
          </a:xfrm>
          <a:prstGeom prst="rect">
            <a:avLst/>
          </a:prstGeom>
          <a:noFill/>
        </p:spPr>
        <p:txBody>
          <a:bodyPr wrap="square" rtlCol="0">
            <a:spAutoFit/>
          </a:bodyPr>
          <a:lstStyle/>
          <a:p>
            <a:pPr algn="ctr"/>
            <a:r>
              <a:rPr lang="en-US" dirty="0">
                <a:highlight>
                  <a:srgbClr val="00FF00"/>
                </a:highlight>
              </a:rPr>
              <a:t>40.4 (6)</a:t>
            </a:r>
          </a:p>
        </p:txBody>
      </p:sp>
      <p:sp>
        <p:nvSpPr>
          <p:cNvPr id="12" name="TextBox 11">
            <a:extLst>
              <a:ext uri="{FF2B5EF4-FFF2-40B4-BE49-F238E27FC236}">
                <a16:creationId xmlns:a16="http://schemas.microsoft.com/office/drawing/2014/main" id="{BCC0F9D8-3B60-A86E-A9B1-552801949D77}"/>
              </a:ext>
            </a:extLst>
          </p:cNvPr>
          <p:cNvSpPr txBox="1"/>
          <p:nvPr/>
        </p:nvSpPr>
        <p:spPr>
          <a:xfrm>
            <a:off x="4646645" y="3201195"/>
            <a:ext cx="1073020" cy="369332"/>
          </a:xfrm>
          <a:prstGeom prst="rect">
            <a:avLst/>
          </a:prstGeom>
          <a:noFill/>
        </p:spPr>
        <p:txBody>
          <a:bodyPr wrap="square" rtlCol="0">
            <a:spAutoFit/>
          </a:bodyPr>
          <a:lstStyle/>
          <a:p>
            <a:pPr algn="ctr"/>
            <a:r>
              <a:rPr lang="en-US" dirty="0">
                <a:highlight>
                  <a:srgbClr val="00FF00"/>
                </a:highlight>
              </a:rPr>
              <a:t>73.1 (1)</a:t>
            </a:r>
          </a:p>
        </p:txBody>
      </p:sp>
      <p:sp>
        <p:nvSpPr>
          <p:cNvPr id="13" name="TextBox 12">
            <a:extLst>
              <a:ext uri="{FF2B5EF4-FFF2-40B4-BE49-F238E27FC236}">
                <a16:creationId xmlns:a16="http://schemas.microsoft.com/office/drawing/2014/main" id="{DB009223-FABB-5119-F7E1-83DA95C21C0E}"/>
              </a:ext>
            </a:extLst>
          </p:cNvPr>
          <p:cNvSpPr txBox="1"/>
          <p:nvPr/>
        </p:nvSpPr>
        <p:spPr>
          <a:xfrm>
            <a:off x="4646645" y="3777152"/>
            <a:ext cx="1073020" cy="369332"/>
          </a:xfrm>
          <a:prstGeom prst="rect">
            <a:avLst/>
          </a:prstGeom>
          <a:noFill/>
        </p:spPr>
        <p:txBody>
          <a:bodyPr wrap="square" rtlCol="0">
            <a:spAutoFit/>
          </a:bodyPr>
          <a:lstStyle/>
          <a:p>
            <a:pPr algn="ctr"/>
            <a:r>
              <a:rPr lang="en-US" dirty="0">
                <a:highlight>
                  <a:srgbClr val="00FF00"/>
                </a:highlight>
              </a:rPr>
              <a:t>65.0 (3)</a:t>
            </a:r>
          </a:p>
        </p:txBody>
      </p:sp>
      <p:sp>
        <p:nvSpPr>
          <p:cNvPr id="14" name="TextBox 13">
            <a:extLst>
              <a:ext uri="{FF2B5EF4-FFF2-40B4-BE49-F238E27FC236}">
                <a16:creationId xmlns:a16="http://schemas.microsoft.com/office/drawing/2014/main" id="{15B6F33A-084E-FE6F-8620-46E875542669}"/>
              </a:ext>
            </a:extLst>
          </p:cNvPr>
          <p:cNvSpPr txBox="1"/>
          <p:nvPr/>
        </p:nvSpPr>
        <p:spPr>
          <a:xfrm>
            <a:off x="4646645" y="4410735"/>
            <a:ext cx="1073020" cy="646331"/>
          </a:xfrm>
          <a:prstGeom prst="rect">
            <a:avLst/>
          </a:prstGeom>
          <a:noFill/>
        </p:spPr>
        <p:txBody>
          <a:bodyPr wrap="square" rtlCol="0">
            <a:spAutoFit/>
          </a:bodyPr>
          <a:lstStyle/>
          <a:p>
            <a:pPr algn="ctr"/>
            <a:r>
              <a:rPr lang="en-US" dirty="0">
                <a:highlight>
                  <a:srgbClr val="00FF00"/>
                </a:highlight>
              </a:rPr>
              <a:t>68.6 (2)</a:t>
            </a:r>
          </a:p>
          <a:p>
            <a:pPr algn="ctr"/>
            <a:endParaRPr lang="en-US" dirty="0">
              <a:highlight>
                <a:srgbClr val="00FF00"/>
              </a:highlight>
            </a:endParaRPr>
          </a:p>
        </p:txBody>
      </p:sp>
      <p:sp>
        <p:nvSpPr>
          <p:cNvPr id="15" name="TextBox 14">
            <a:extLst>
              <a:ext uri="{FF2B5EF4-FFF2-40B4-BE49-F238E27FC236}">
                <a16:creationId xmlns:a16="http://schemas.microsoft.com/office/drawing/2014/main" id="{71660437-3D98-3408-D139-D32AAA730145}"/>
              </a:ext>
            </a:extLst>
          </p:cNvPr>
          <p:cNvSpPr txBox="1"/>
          <p:nvPr/>
        </p:nvSpPr>
        <p:spPr>
          <a:xfrm>
            <a:off x="4646645" y="5101488"/>
            <a:ext cx="1073020" cy="369332"/>
          </a:xfrm>
          <a:prstGeom prst="rect">
            <a:avLst/>
          </a:prstGeom>
          <a:noFill/>
        </p:spPr>
        <p:txBody>
          <a:bodyPr wrap="square" rtlCol="0">
            <a:spAutoFit/>
          </a:bodyPr>
          <a:lstStyle/>
          <a:p>
            <a:pPr algn="ctr"/>
            <a:r>
              <a:rPr lang="en-US" dirty="0">
                <a:highlight>
                  <a:srgbClr val="00FF00"/>
                </a:highlight>
              </a:rPr>
              <a:t>57.2 (5)</a:t>
            </a:r>
          </a:p>
        </p:txBody>
      </p:sp>
      <p:sp>
        <p:nvSpPr>
          <p:cNvPr id="16" name="TextBox 15">
            <a:extLst>
              <a:ext uri="{FF2B5EF4-FFF2-40B4-BE49-F238E27FC236}">
                <a16:creationId xmlns:a16="http://schemas.microsoft.com/office/drawing/2014/main" id="{2DC5170C-E89B-6BBC-F360-0CDE33376808}"/>
              </a:ext>
            </a:extLst>
          </p:cNvPr>
          <p:cNvSpPr txBox="1"/>
          <p:nvPr/>
        </p:nvSpPr>
        <p:spPr>
          <a:xfrm>
            <a:off x="4646645" y="5859742"/>
            <a:ext cx="1073020" cy="369332"/>
          </a:xfrm>
          <a:prstGeom prst="rect">
            <a:avLst/>
          </a:prstGeom>
          <a:noFill/>
        </p:spPr>
        <p:txBody>
          <a:bodyPr wrap="square" rtlCol="0">
            <a:spAutoFit/>
          </a:bodyPr>
          <a:lstStyle/>
          <a:p>
            <a:pPr algn="ctr"/>
            <a:r>
              <a:rPr lang="en-US" dirty="0">
                <a:highlight>
                  <a:srgbClr val="00FF00"/>
                </a:highlight>
              </a:rPr>
              <a:t>58.0 (4)</a:t>
            </a:r>
          </a:p>
        </p:txBody>
      </p:sp>
      <p:sp>
        <p:nvSpPr>
          <p:cNvPr id="17" name="TextBox 16">
            <a:extLst>
              <a:ext uri="{FF2B5EF4-FFF2-40B4-BE49-F238E27FC236}">
                <a16:creationId xmlns:a16="http://schemas.microsoft.com/office/drawing/2014/main" id="{83A11503-3B1B-7344-419E-F318690127A0}"/>
              </a:ext>
            </a:extLst>
          </p:cNvPr>
          <p:cNvSpPr txBox="1"/>
          <p:nvPr/>
        </p:nvSpPr>
        <p:spPr>
          <a:xfrm>
            <a:off x="5893600" y="4364569"/>
            <a:ext cx="1073020" cy="369332"/>
          </a:xfrm>
          <a:prstGeom prst="rect">
            <a:avLst/>
          </a:prstGeom>
          <a:noFill/>
        </p:spPr>
        <p:txBody>
          <a:bodyPr wrap="square" rtlCol="0">
            <a:spAutoFit/>
          </a:bodyPr>
          <a:lstStyle/>
          <a:p>
            <a:pPr algn="ctr"/>
            <a:r>
              <a:rPr lang="en-US" dirty="0">
                <a:highlight>
                  <a:srgbClr val="00FF00"/>
                </a:highlight>
              </a:rPr>
              <a:t>1</a:t>
            </a:r>
          </a:p>
        </p:txBody>
      </p:sp>
      <p:sp>
        <p:nvSpPr>
          <p:cNvPr id="18" name="TextBox 17">
            <a:extLst>
              <a:ext uri="{FF2B5EF4-FFF2-40B4-BE49-F238E27FC236}">
                <a16:creationId xmlns:a16="http://schemas.microsoft.com/office/drawing/2014/main" id="{E3970BF9-C8F3-534D-6EC9-A79168F8EC97}"/>
              </a:ext>
            </a:extLst>
          </p:cNvPr>
          <p:cNvSpPr txBox="1"/>
          <p:nvPr/>
        </p:nvSpPr>
        <p:spPr>
          <a:xfrm>
            <a:off x="5893600" y="5692076"/>
            <a:ext cx="1073020" cy="369332"/>
          </a:xfrm>
          <a:prstGeom prst="rect">
            <a:avLst/>
          </a:prstGeom>
          <a:noFill/>
        </p:spPr>
        <p:txBody>
          <a:bodyPr wrap="square" rtlCol="0">
            <a:spAutoFit/>
          </a:bodyPr>
          <a:lstStyle/>
          <a:p>
            <a:pPr algn="ctr"/>
            <a:r>
              <a:rPr lang="en-US" dirty="0">
                <a:highlight>
                  <a:srgbClr val="00FF00"/>
                </a:highlight>
              </a:rPr>
              <a:t>2</a:t>
            </a:r>
          </a:p>
        </p:txBody>
      </p:sp>
      <p:sp>
        <p:nvSpPr>
          <p:cNvPr id="19" name="TextBox 18">
            <a:extLst>
              <a:ext uri="{FF2B5EF4-FFF2-40B4-BE49-F238E27FC236}">
                <a16:creationId xmlns:a16="http://schemas.microsoft.com/office/drawing/2014/main" id="{6569B420-F4C6-828B-F99B-2B4E0A5F5925}"/>
              </a:ext>
            </a:extLst>
          </p:cNvPr>
          <p:cNvSpPr txBox="1"/>
          <p:nvPr/>
        </p:nvSpPr>
        <p:spPr>
          <a:xfrm>
            <a:off x="5893600" y="3758087"/>
            <a:ext cx="1073020" cy="369332"/>
          </a:xfrm>
          <a:prstGeom prst="rect">
            <a:avLst/>
          </a:prstGeom>
          <a:noFill/>
        </p:spPr>
        <p:txBody>
          <a:bodyPr wrap="square" rtlCol="0">
            <a:spAutoFit/>
          </a:bodyPr>
          <a:lstStyle/>
          <a:p>
            <a:pPr algn="ctr"/>
            <a:r>
              <a:rPr lang="en-US" dirty="0">
                <a:highlight>
                  <a:srgbClr val="00FF00"/>
                </a:highlight>
              </a:rPr>
              <a:t>5</a:t>
            </a:r>
          </a:p>
        </p:txBody>
      </p:sp>
      <p:sp>
        <p:nvSpPr>
          <p:cNvPr id="20" name="TextBox 19">
            <a:extLst>
              <a:ext uri="{FF2B5EF4-FFF2-40B4-BE49-F238E27FC236}">
                <a16:creationId xmlns:a16="http://schemas.microsoft.com/office/drawing/2014/main" id="{312A4213-403D-CDE1-2207-292E41352927}"/>
              </a:ext>
            </a:extLst>
          </p:cNvPr>
          <p:cNvSpPr txBox="1"/>
          <p:nvPr/>
        </p:nvSpPr>
        <p:spPr>
          <a:xfrm>
            <a:off x="5893600" y="4972932"/>
            <a:ext cx="1073020" cy="369332"/>
          </a:xfrm>
          <a:prstGeom prst="rect">
            <a:avLst/>
          </a:prstGeom>
          <a:noFill/>
        </p:spPr>
        <p:txBody>
          <a:bodyPr wrap="square" rtlCol="0">
            <a:spAutoFit/>
          </a:bodyPr>
          <a:lstStyle/>
          <a:p>
            <a:pPr algn="ctr"/>
            <a:r>
              <a:rPr lang="en-US" dirty="0">
                <a:highlight>
                  <a:srgbClr val="00FF00"/>
                </a:highlight>
              </a:rPr>
              <a:t>3</a:t>
            </a:r>
          </a:p>
        </p:txBody>
      </p:sp>
      <p:sp>
        <p:nvSpPr>
          <p:cNvPr id="21" name="TextBox 20">
            <a:extLst>
              <a:ext uri="{FF2B5EF4-FFF2-40B4-BE49-F238E27FC236}">
                <a16:creationId xmlns:a16="http://schemas.microsoft.com/office/drawing/2014/main" id="{265E043E-DF2A-2313-CB1B-AE2E0B42C45B}"/>
              </a:ext>
            </a:extLst>
          </p:cNvPr>
          <p:cNvSpPr txBox="1"/>
          <p:nvPr/>
        </p:nvSpPr>
        <p:spPr>
          <a:xfrm>
            <a:off x="5893600" y="3201195"/>
            <a:ext cx="1073020" cy="369332"/>
          </a:xfrm>
          <a:prstGeom prst="rect">
            <a:avLst/>
          </a:prstGeom>
          <a:noFill/>
        </p:spPr>
        <p:txBody>
          <a:bodyPr wrap="square" rtlCol="0">
            <a:spAutoFit/>
          </a:bodyPr>
          <a:lstStyle/>
          <a:p>
            <a:pPr algn="ctr"/>
            <a:r>
              <a:rPr lang="en-US" dirty="0">
                <a:highlight>
                  <a:srgbClr val="00FF00"/>
                </a:highlight>
              </a:rPr>
              <a:t>5</a:t>
            </a:r>
          </a:p>
        </p:txBody>
      </p:sp>
      <p:sp>
        <p:nvSpPr>
          <p:cNvPr id="22" name="TextBox 21">
            <a:extLst>
              <a:ext uri="{FF2B5EF4-FFF2-40B4-BE49-F238E27FC236}">
                <a16:creationId xmlns:a16="http://schemas.microsoft.com/office/drawing/2014/main" id="{56D5B2C0-5043-271E-0568-9BF8FC45F0F0}"/>
              </a:ext>
            </a:extLst>
          </p:cNvPr>
          <p:cNvSpPr txBox="1"/>
          <p:nvPr/>
        </p:nvSpPr>
        <p:spPr>
          <a:xfrm>
            <a:off x="5893600" y="2644303"/>
            <a:ext cx="1073020" cy="369332"/>
          </a:xfrm>
          <a:prstGeom prst="rect">
            <a:avLst/>
          </a:prstGeom>
          <a:noFill/>
        </p:spPr>
        <p:txBody>
          <a:bodyPr wrap="square" rtlCol="0">
            <a:spAutoFit/>
          </a:bodyPr>
          <a:lstStyle/>
          <a:p>
            <a:pPr algn="ctr"/>
            <a:r>
              <a:rPr lang="en-US" dirty="0">
                <a:highlight>
                  <a:srgbClr val="00FF00"/>
                </a:highlight>
              </a:rPr>
              <a:t>4</a:t>
            </a:r>
          </a:p>
        </p:txBody>
      </p:sp>
    </p:spTree>
    <p:extLst>
      <p:ext uri="{BB962C8B-B14F-4D97-AF65-F5344CB8AC3E}">
        <p14:creationId xmlns:p14="http://schemas.microsoft.com/office/powerpoint/2010/main" val="168906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14"/>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1000"/>
                                  </p:stCondLst>
                                  <p:childTnLst>
                                    <p:set>
                                      <p:cBhvr>
                                        <p:cTn id="15" dur="1" fill="hold">
                                          <p:stCondLst>
                                            <p:cond delay="0"/>
                                          </p:stCondLst>
                                        </p:cTn>
                                        <p:tgtEl>
                                          <p:spTgt spid="16"/>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grpId="0" nodeType="afterEffect">
                                  <p:stCondLst>
                                    <p:cond delay="1000"/>
                                  </p:stCondLst>
                                  <p:childTnLst>
                                    <p:set>
                                      <p:cBhvr>
                                        <p:cTn id="18" dur="1" fill="hold">
                                          <p:stCondLst>
                                            <p:cond delay="0"/>
                                          </p:stCondLst>
                                        </p:cTn>
                                        <p:tgtEl>
                                          <p:spTgt spid="15"/>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grpId="0" nodeType="afterEffect">
                                  <p:stCondLst>
                                    <p:cond delay="100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1000"/>
                                  </p:stCondLst>
                                  <p:childTnLst>
                                    <p:set>
                                      <p:cBhvr>
                                        <p:cTn id="28" dur="1" fill="hold">
                                          <p:stCondLst>
                                            <p:cond delay="0"/>
                                          </p:stCondLst>
                                        </p:cTn>
                                        <p:tgtEl>
                                          <p:spTgt spid="18"/>
                                        </p:tgtEl>
                                        <p:attrNameLst>
                                          <p:attrName>style.visibility</p:attrName>
                                        </p:attrNameLst>
                                      </p:cBhvr>
                                      <p:to>
                                        <p:strVal val="visible"/>
                                      </p:to>
                                    </p:set>
                                  </p:childTnLst>
                                </p:cTn>
                              </p:par>
                            </p:childTnLst>
                          </p:cTn>
                        </p:par>
                        <p:par>
                          <p:cTn id="29" fill="hold">
                            <p:stCondLst>
                              <p:cond delay="1000"/>
                            </p:stCondLst>
                            <p:childTnLst>
                              <p:par>
                                <p:cTn id="30" presetID="1" presetClass="entr" presetSubtype="0" fill="hold" grpId="0" nodeType="afterEffect">
                                  <p:stCondLst>
                                    <p:cond delay="1000"/>
                                  </p:stCondLst>
                                  <p:childTnLst>
                                    <p:set>
                                      <p:cBhvr>
                                        <p:cTn id="31" dur="1" fill="hold">
                                          <p:stCondLst>
                                            <p:cond delay="0"/>
                                          </p:stCondLst>
                                        </p:cTn>
                                        <p:tgtEl>
                                          <p:spTgt spid="20"/>
                                        </p:tgtEl>
                                        <p:attrNameLst>
                                          <p:attrName>style.visibility</p:attrName>
                                        </p:attrNameLst>
                                      </p:cBhvr>
                                      <p:to>
                                        <p:strVal val="visible"/>
                                      </p:to>
                                    </p:set>
                                  </p:childTnLst>
                                </p:cTn>
                              </p:par>
                            </p:childTnLst>
                          </p:cTn>
                        </p:par>
                        <p:par>
                          <p:cTn id="32" fill="hold">
                            <p:stCondLst>
                              <p:cond delay="2000"/>
                            </p:stCondLst>
                            <p:childTnLst>
                              <p:par>
                                <p:cTn id="33" presetID="1" presetClass="entr" presetSubtype="0" fill="hold" grpId="0" nodeType="afterEffect">
                                  <p:stCondLst>
                                    <p:cond delay="1000"/>
                                  </p:stCondLst>
                                  <p:childTnLst>
                                    <p:set>
                                      <p:cBhvr>
                                        <p:cTn id="34" dur="1" fill="hold">
                                          <p:stCondLst>
                                            <p:cond delay="0"/>
                                          </p:stCondLst>
                                        </p:cTn>
                                        <p:tgtEl>
                                          <p:spTgt spid="22"/>
                                        </p:tgtEl>
                                        <p:attrNameLst>
                                          <p:attrName>style.visibility</p:attrName>
                                        </p:attrNameLst>
                                      </p:cBhvr>
                                      <p:to>
                                        <p:strVal val="visible"/>
                                      </p:to>
                                    </p:set>
                                  </p:childTnLst>
                                </p:cTn>
                              </p:par>
                            </p:childTnLst>
                          </p:cTn>
                        </p:par>
                        <p:par>
                          <p:cTn id="35" fill="hold">
                            <p:stCondLst>
                              <p:cond delay="3000"/>
                            </p:stCondLst>
                            <p:childTnLst>
                              <p:par>
                                <p:cTn id="36" presetID="1" presetClass="entr" presetSubtype="0" fill="hold" grpId="0" nodeType="afterEffect">
                                  <p:stCondLst>
                                    <p:cond delay="1000"/>
                                  </p:stCondLst>
                                  <p:childTnLst>
                                    <p:set>
                                      <p:cBhvr>
                                        <p:cTn id="37" dur="1" fill="hold">
                                          <p:stCondLst>
                                            <p:cond delay="0"/>
                                          </p:stCondLst>
                                        </p:cTn>
                                        <p:tgtEl>
                                          <p:spTgt spid="21"/>
                                        </p:tgtEl>
                                        <p:attrNameLst>
                                          <p:attrName>style.visibility</p:attrName>
                                        </p:attrNameLst>
                                      </p:cBhvr>
                                      <p:to>
                                        <p:strVal val="visible"/>
                                      </p:to>
                                    </p:set>
                                  </p:childTnLst>
                                </p:cTn>
                              </p:par>
                            </p:childTnLst>
                          </p:cTn>
                        </p:par>
                        <p:par>
                          <p:cTn id="38" fill="hold">
                            <p:stCondLst>
                              <p:cond delay="4000"/>
                            </p:stCondLst>
                            <p:childTnLst>
                              <p:par>
                                <p:cTn id="39" presetID="1" presetClass="entr" presetSubtype="0" fill="hold" grpId="0" nodeType="afterEffect">
                                  <p:stCondLst>
                                    <p:cond delay="100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P spid="14" grpId="0"/>
      <p:bldP spid="15" grpId="0"/>
      <p:bldP spid="16" grpId="0"/>
      <p:bldP spid="17" grpId="0"/>
      <p:bldP spid="18" grpId="0"/>
      <p:bldP spid="19" grpId="0"/>
      <p:bldP spid="20" grpId="0"/>
      <p:bldP spid="21" grpId="0"/>
      <p:bldP spid="2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BAE3E-FC6A-D0B9-D643-FF3EE44635E9}"/>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FEC4B6B2-873B-E9FE-6FDC-985C54440503}"/>
              </a:ext>
            </a:extLst>
          </p:cNvPr>
          <p:cNvSpPr>
            <a:spLocks noGrp="1"/>
          </p:cNvSpPr>
          <p:nvPr>
            <p:ph type="title"/>
          </p:nvPr>
        </p:nvSpPr>
        <p:spPr>
          <a:xfrm>
            <a:off x="660887" y="322132"/>
            <a:ext cx="10465427" cy="731617"/>
          </a:xfrm>
        </p:spPr>
        <p:txBody>
          <a:bodyPr>
            <a:noAutofit/>
          </a:bodyPr>
          <a:lstStyle/>
          <a:p>
            <a:r>
              <a:rPr lang="en-GB" sz="2800" dirty="0"/>
              <a:t>“Personal Growth” activities in youth group per youth leader.</a:t>
            </a:r>
            <a:endParaRPr sz="2800" dirty="0"/>
          </a:p>
        </p:txBody>
      </p:sp>
      <p:graphicFrame>
        <p:nvGraphicFramePr>
          <p:cNvPr id="4" name="Table Placeholder">
            <a:extLst>
              <a:ext uri="{FF2B5EF4-FFF2-40B4-BE49-F238E27FC236}">
                <a16:creationId xmlns:a16="http://schemas.microsoft.com/office/drawing/2014/main" id="{6A3A7BC0-A446-3903-9832-7E1D6AC65AA4}"/>
              </a:ext>
            </a:extLst>
          </p:cNvPr>
          <p:cNvGraphicFramePr>
            <a:graphicFrameLocks/>
          </p:cNvGraphicFramePr>
          <p:nvPr>
            <p:extLst>
              <p:ext uri="{D42A27DB-BD31-4B8C-83A1-F6EECF244321}">
                <p14:modId xmlns:p14="http://schemas.microsoft.com/office/powerpoint/2010/main" val="4054211476"/>
              </p:ext>
            </p:extLst>
          </p:nvPr>
        </p:nvGraphicFramePr>
        <p:xfrm>
          <a:off x="660888" y="1313289"/>
          <a:ext cx="10465427" cy="4414313"/>
        </p:xfrm>
        <a:graphic>
          <a:graphicData uri="http://schemas.openxmlformats.org/drawingml/2006/table">
            <a:tbl>
              <a:tblPr>
                <a:tableStyleId>{8A107856-5554-42FB-B03E-39F5DBC370BA}</a:tableStyleId>
              </a:tblPr>
              <a:tblGrid>
                <a:gridCol w="1744826">
                  <a:extLst>
                    <a:ext uri="{9D8B030D-6E8A-4147-A177-3AD203B41FA5}">
                      <a16:colId xmlns:a16="http://schemas.microsoft.com/office/drawing/2014/main" val="20000"/>
                    </a:ext>
                  </a:extLst>
                </a:gridCol>
                <a:gridCol w="1245296">
                  <a:extLst>
                    <a:ext uri="{9D8B030D-6E8A-4147-A177-3AD203B41FA5}">
                      <a16:colId xmlns:a16="http://schemas.microsoft.com/office/drawing/2014/main" val="20001"/>
                    </a:ext>
                  </a:extLst>
                </a:gridCol>
                <a:gridCol w="1495061">
                  <a:extLst>
                    <a:ext uri="{9D8B030D-6E8A-4147-A177-3AD203B41FA5}">
                      <a16:colId xmlns:a16="http://schemas.microsoft.com/office/drawing/2014/main" val="20002"/>
                    </a:ext>
                  </a:extLst>
                </a:gridCol>
                <a:gridCol w="1495061">
                  <a:extLst>
                    <a:ext uri="{9D8B030D-6E8A-4147-A177-3AD203B41FA5}">
                      <a16:colId xmlns:a16="http://schemas.microsoft.com/office/drawing/2014/main" val="20003"/>
                    </a:ext>
                  </a:extLst>
                </a:gridCol>
                <a:gridCol w="1700435">
                  <a:extLst>
                    <a:ext uri="{9D8B030D-6E8A-4147-A177-3AD203B41FA5}">
                      <a16:colId xmlns:a16="http://schemas.microsoft.com/office/drawing/2014/main" val="20004"/>
                    </a:ext>
                  </a:extLst>
                </a:gridCol>
                <a:gridCol w="1922106">
                  <a:extLst>
                    <a:ext uri="{9D8B030D-6E8A-4147-A177-3AD203B41FA5}">
                      <a16:colId xmlns:a16="http://schemas.microsoft.com/office/drawing/2014/main" val="20005"/>
                    </a:ext>
                  </a:extLst>
                </a:gridCol>
                <a:gridCol w="862642">
                  <a:extLst>
                    <a:ext uri="{9D8B030D-6E8A-4147-A177-3AD203B41FA5}">
                      <a16:colId xmlns:a16="http://schemas.microsoft.com/office/drawing/2014/main" val="20006"/>
                    </a:ext>
                  </a:extLst>
                </a:gridCol>
              </a:tblGrid>
              <a:tr h="674132">
                <a:tc>
                  <a:txBody>
                    <a:bodyPr/>
                    <a:lstStyle/>
                    <a:p>
                      <a:pPr algn="l"/>
                      <a:endParaRPr lang="en-US" sz="1900" dirty="0"/>
                    </a:p>
                  </a:txBody>
                  <a:tcPr marL="121920" marR="121920" marT="60960" marB="60960"/>
                </a:tc>
                <a:tc>
                  <a:txBody>
                    <a:bodyPr/>
                    <a:lstStyle/>
                    <a:p>
                      <a:pPr algn="r"/>
                      <a:r>
                        <a:rPr lang="en-US" sz="1600" dirty="0"/>
                        <a:t>Not Offered  </a:t>
                      </a:r>
                      <a:endParaRPr lang="en-US" sz="1600" b="0" dirty="0">
                        <a:solidFill>
                          <a:schemeClr val="bg1">
                            <a:lumMod val="50000"/>
                          </a:schemeClr>
                        </a:solidFill>
                      </a:endParaRPr>
                    </a:p>
                  </a:txBody>
                  <a:tcPr marL="121920" marR="121920" marT="60960" marB="60960" anchor="ctr"/>
                </a:tc>
                <a:tc>
                  <a:txBody>
                    <a:bodyPr/>
                    <a:lstStyle/>
                    <a:p>
                      <a:pPr algn="r"/>
                      <a:r>
                        <a:rPr lang="en-US" sz="1600" dirty="0"/>
                        <a:t>Not Offered - Wish we could</a:t>
                      </a:r>
                      <a:endParaRPr lang="en-US" sz="1600" b="0" dirty="0">
                        <a:solidFill>
                          <a:schemeClr val="bg1">
                            <a:lumMod val="50000"/>
                          </a:schemeClr>
                        </a:solidFill>
                      </a:endParaRPr>
                    </a:p>
                  </a:txBody>
                  <a:tcPr marL="121920" marR="121920" marT="60960" marB="60960" anchor="ctr"/>
                </a:tc>
                <a:tc>
                  <a:txBody>
                    <a:bodyPr/>
                    <a:lstStyle/>
                    <a:p>
                      <a:pPr algn="r"/>
                      <a:r>
                        <a:rPr lang="en-US" sz="1600" dirty="0"/>
                        <a:t>Offered infrequently – like to do more</a:t>
                      </a:r>
                      <a:endParaRPr lang="en-US" sz="1600" b="0" dirty="0">
                        <a:solidFill>
                          <a:schemeClr val="bg1">
                            <a:lumMod val="50000"/>
                          </a:schemeClr>
                        </a:solidFill>
                      </a:endParaRPr>
                    </a:p>
                  </a:txBody>
                  <a:tcPr marL="121920" marR="121920" marT="60960" marB="60960" anchor="ctr"/>
                </a:tc>
                <a:tc>
                  <a:txBody>
                    <a:bodyPr/>
                    <a:lstStyle/>
                    <a:p>
                      <a:pPr algn="r"/>
                      <a:r>
                        <a:rPr lang="en-US" sz="1600" dirty="0"/>
                        <a:t>Offered frequently – like to do more</a:t>
                      </a:r>
                      <a:endParaRPr lang="en-US" sz="1600" b="0" dirty="0">
                        <a:solidFill>
                          <a:schemeClr val="bg1">
                            <a:lumMod val="50000"/>
                          </a:schemeClr>
                        </a:solidFill>
                      </a:endParaRPr>
                    </a:p>
                  </a:txBody>
                  <a:tcPr marL="121920" marR="121920" marT="60960" marB="60960" anchor="ctr"/>
                </a:tc>
                <a:tc>
                  <a:txBody>
                    <a:bodyPr/>
                    <a:lstStyle/>
                    <a:p>
                      <a:pPr algn="r"/>
                      <a:r>
                        <a:rPr lang="en-US" sz="1600" dirty="0"/>
                        <a:t>Offered frequently –satisfied with offering</a:t>
                      </a:r>
                      <a:endParaRPr lang="en-US" sz="1600" b="0" dirty="0">
                        <a:solidFill>
                          <a:schemeClr val="bg1">
                            <a:lumMod val="50000"/>
                          </a:schemeClr>
                        </a:solidFill>
                      </a:endParaRPr>
                    </a:p>
                  </a:txBody>
                  <a:tcPr marL="121920" marR="121920" marT="60960" marB="60960" anchor="ctr"/>
                </a:tc>
                <a:tc>
                  <a:txBody>
                    <a:bodyPr/>
                    <a:lstStyle/>
                    <a:p>
                      <a:pPr algn="r"/>
                      <a:r>
                        <a:rPr lang="en-US" sz="1600" dirty="0"/>
                        <a:t>TOTAL</a:t>
                      </a:r>
                      <a:endParaRPr lang="en-US" sz="1600" b="0" dirty="0">
                        <a:solidFill>
                          <a:schemeClr val="bg1">
                            <a:lumMod val="50000"/>
                          </a:schemeClr>
                        </a:solidFill>
                      </a:endParaRPr>
                    </a:p>
                  </a:txBody>
                  <a:tcPr marL="121920" marR="121920" marT="60960" marB="60960" anchor="ctr"/>
                </a:tc>
                <a:extLst>
                  <a:ext uri="{0D108BD9-81ED-4DB2-BD59-A6C34878D82A}">
                    <a16:rowId xmlns:a16="http://schemas.microsoft.com/office/drawing/2014/main" val="10000"/>
                  </a:ext>
                </a:extLst>
              </a:tr>
              <a:tr h="588601">
                <a:tc>
                  <a:txBody>
                    <a:bodyPr/>
                    <a:lstStyle/>
                    <a:p>
                      <a:pPr algn="l"/>
                      <a:r>
                        <a:rPr lang="en-US" sz="1600" dirty="0"/>
                        <a:t># 1: Gift assessment</a:t>
                      </a:r>
                      <a:endParaRPr lang="en-US" sz="1600" b="0" dirty="0">
                        <a:solidFill>
                          <a:schemeClr val="bg1">
                            <a:lumMod val="50000"/>
                          </a:schemeClr>
                        </a:solidFill>
                      </a:endParaRPr>
                    </a:p>
                  </a:txBody>
                  <a:tcPr marL="121920" marR="121920" marT="60960" marB="60960"/>
                </a:tc>
                <a:tc>
                  <a:txBody>
                    <a:bodyPr/>
                    <a:lstStyle/>
                    <a:p>
                      <a:pPr algn="ctr"/>
                      <a:r>
                        <a:rPr lang="en-US" sz="1600" dirty="0">
                          <a:solidFill>
                            <a:schemeClr val="tx1"/>
                          </a:solidFill>
                        </a:rPr>
                        <a:t>38.13%</a:t>
                      </a:r>
                    </a:p>
                    <a:p>
                      <a:pPr algn="ctr"/>
                      <a:r>
                        <a:rPr lang="en-US" sz="1600" dirty="0">
                          <a:solidFill>
                            <a:schemeClr val="tx1"/>
                          </a:solidFill>
                        </a:rPr>
                        <a:t>53</a:t>
                      </a:r>
                      <a:endParaRPr lang="en-US" sz="1600" b="0" dirty="0">
                        <a:solidFill>
                          <a:schemeClr val="tx1"/>
                        </a:solidFill>
                      </a:endParaRPr>
                    </a:p>
                  </a:txBody>
                  <a:tcPr marL="121920" marR="121920" marT="60960" marB="60960">
                    <a:solidFill>
                      <a:schemeClr val="accent3">
                        <a:lumMod val="40000"/>
                        <a:lumOff val="60000"/>
                      </a:schemeClr>
                    </a:solidFill>
                  </a:tcPr>
                </a:tc>
                <a:tc>
                  <a:txBody>
                    <a:bodyPr/>
                    <a:lstStyle/>
                    <a:p>
                      <a:pPr algn="ctr"/>
                      <a:r>
                        <a:rPr lang="en-US" sz="1600" dirty="0">
                          <a:solidFill>
                            <a:schemeClr val="bg1"/>
                          </a:solidFill>
                        </a:rPr>
                        <a:t>43.88%
61</a:t>
                      </a:r>
                      <a:endParaRPr lang="en-US" sz="1600" b="0" dirty="0">
                        <a:solidFill>
                          <a:schemeClr val="bg1"/>
                        </a:solidFill>
                      </a:endParaRPr>
                    </a:p>
                  </a:txBody>
                  <a:tcPr marL="121920" marR="121920" marT="60960" marB="60960">
                    <a:solidFill>
                      <a:schemeClr val="accent3"/>
                    </a:solidFill>
                  </a:tcPr>
                </a:tc>
                <a:tc>
                  <a:txBody>
                    <a:bodyPr/>
                    <a:lstStyle/>
                    <a:p>
                      <a:pPr algn="ctr"/>
                      <a:r>
                        <a:rPr lang="en-US" sz="1600" dirty="0">
                          <a:solidFill>
                            <a:schemeClr val="bg1"/>
                          </a:solidFill>
                        </a:rPr>
                        <a:t>12.23%</a:t>
                      </a:r>
                    </a:p>
                    <a:p>
                      <a:pPr algn="ctr"/>
                      <a:r>
                        <a:rPr lang="en-US" sz="1600" b="0" dirty="0">
                          <a:solidFill>
                            <a:schemeClr val="bg1"/>
                          </a:solidFill>
                        </a:rPr>
                        <a:t>17</a:t>
                      </a:r>
                    </a:p>
                  </a:txBody>
                  <a:tcPr marL="121920" marR="121920" marT="60960" marB="60960">
                    <a:solidFill>
                      <a:schemeClr val="accent3"/>
                    </a:solidFill>
                  </a:tcPr>
                </a:tc>
                <a:tc>
                  <a:txBody>
                    <a:bodyPr/>
                    <a:lstStyle/>
                    <a:p>
                      <a:pPr algn="r"/>
                      <a:r>
                        <a:rPr lang="en-US" sz="1600" dirty="0"/>
                        <a:t>03.60%
5</a:t>
                      </a:r>
                      <a:endParaRPr lang="en-US" sz="1600" b="0" dirty="0">
                        <a:solidFill>
                          <a:schemeClr val="bg1">
                            <a:lumMod val="50000"/>
                          </a:schemeClr>
                        </a:solidFill>
                      </a:endParaRPr>
                    </a:p>
                  </a:txBody>
                  <a:tcPr marL="121920" marR="121920" marT="60960" marB="60960"/>
                </a:tc>
                <a:tc>
                  <a:txBody>
                    <a:bodyPr/>
                    <a:lstStyle/>
                    <a:p>
                      <a:pPr algn="r"/>
                      <a:r>
                        <a:rPr lang="en-US" sz="1600" dirty="0"/>
                        <a:t>02.16%
3</a:t>
                      </a:r>
                      <a:endParaRPr lang="en-US" sz="1600" b="0" dirty="0">
                        <a:solidFill>
                          <a:schemeClr val="bg1">
                            <a:lumMod val="50000"/>
                          </a:schemeClr>
                        </a:solidFill>
                      </a:endParaRPr>
                    </a:p>
                  </a:txBody>
                  <a:tcPr marL="121920" marR="121920" marT="60960" marB="60960"/>
                </a:tc>
                <a:tc>
                  <a:txBody>
                    <a:bodyPr/>
                    <a:lstStyle/>
                    <a:p>
                      <a:pPr algn="r"/>
                      <a:r>
                        <a:rPr lang="en-US" sz="1600" dirty="0"/>
                        <a:t>139</a:t>
                      </a:r>
                      <a:endParaRPr lang="en-US" sz="1600" b="0" dirty="0">
                        <a:solidFill>
                          <a:schemeClr val="bg1">
                            <a:lumMod val="50000"/>
                          </a:schemeClr>
                        </a:solidFill>
                      </a:endParaRPr>
                    </a:p>
                  </a:txBody>
                  <a:tcPr marL="121920" marR="121920" marT="60960" marB="60960"/>
                </a:tc>
                <a:extLst>
                  <a:ext uri="{0D108BD9-81ED-4DB2-BD59-A6C34878D82A}">
                    <a16:rowId xmlns:a16="http://schemas.microsoft.com/office/drawing/2014/main" val="10001"/>
                  </a:ext>
                </a:extLst>
              </a:tr>
              <a:tr h="609185">
                <a:tc>
                  <a:txBody>
                    <a:bodyPr/>
                    <a:lstStyle/>
                    <a:p>
                      <a:pPr algn="l"/>
                      <a:r>
                        <a:rPr lang="en-US" sz="1600" dirty="0"/>
                        <a:t>#2 Personality Assessment</a:t>
                      </a:r>
                      <a:endParaRPr lang="en-US" sz="1600" b="0" dirty="0">
                        <a:solidFill>
                          <a:schemeClr val="bg1">
                            <a:lumMod val="50000"/>
                          </a:schemeClr>
                        </a:solidFill>
                      </a:endParaRPr>
                    </a:p>
                  </a:txBody>
                  <a:tcPr marL="121920" marR="121920" marT="60960" marB="60960"/>
                </a:tc>
                <a:tc>
                  <a:txBody>
                    <a:bodyPr/>
                    <a:lstStyle/>
                    <a:p>
                      <a:pPr algn="ctr"/>
                      <a:r>
                        <a:rPr lang="en-US" sz="1600" dirty="0">
                          <a:solidFill>
                            <a:schemeClr val="tx1"/>
                          </a:solidFill>
                        </a:rPr>
                        <a:t>43.17%
60</a:t>
                      </a:r>
                      <a:endParaRPr lang="en-US" sz="1600" b="0" dirty="0">
                        <a:solidFill>
                          <a:schemeClr val="tx1"/>
                        </a:solidFill>
                      </a:endParaRPr>
                    </a:p>
                  </a:txBody>
                  <a:tcPr marL="121920" marR="121920" marT="60960" marB="60960">
                    <a:solidFill>
                      <a:schemeClr val="accent3">
                        <a:lumMod val="40000"/>
                        <a:lumOff val="60000"/>
                      </a:schemeClr>
                    </a:solidFill>
                  </a:tcPr>
                </a:tc>
                <a:tc>
                  <a:txBody>
                    <a:bodyPr/>
                    <a:lstStyle/>
                    <a:p>
                      <a:pPr algn="ctr"/>
                      <a:r>
                        <a:rPr lang="en-US" sz="1600" dirty="0">
                          <a:solidFill>
                            <a:schemeClr val="bg1"/>
                          </a:solidFill>
                        </a:rPr>
                        <a:t>43.17%
60</a:t>
                      </a:r>
                      <a:endParaRPr lang="en-US" sz="1600" b="0" dirty="0">
                        <a:solidFill>
                          <a:schemeClr val="bg1"/>
                        </a:solidFill>
                      </a:endParaRPr>
                    </a:p>
                  </a:txBody>
                  <a:tcPr marL="121920" marR="121920" marT="60960" marB="60960">
                    <a:solidFill>
                      <a:schemeClr val="accent3"/>
                    </a:solidFill>
                  </a:tcPr>
                </a:tc>
                <a:tc>
                  <a:txBody>
                    <a:bodyPr/>
                    <a:lstStyle/>
                    <a:p>
                      <a:pPr algn="ctr"/>
                      <a:r>
                        <a:rPr lang="en-US" sz="1600" dirty="0">
                          <a:solidFill>
                            <a:schemeClr val="bg1"/>
                          </a:solidFill>
                        </a:rPr>
                        <a:t>10.07%
14</a:t>
                      </a:r>
                      <a:endParaRPr lang="en-US" sz="1600" b="0" dirty="0">
                        <a:solidFill>
                          <a:schemeClr val="bg1"/>
                        </a:solidFill>
                      </a:endParaRPr>
                    </a:p>
                  </a:txBody>
                  <a:tcPr marL="121920" marR="121920" marT="60960" marB="60960">
                    <a:solidFill>
                      <a:schemeClr val="accent3"/>
                    </a:solidFill>
                  </a:tcPr>
                </a:tc>
                <a:tc>
                  <a:txBody>
                    <a:bodyPr/>
                    <a:lstStyle/>
                    <a:p>
                      <a:pPr algn="r"/>
                      <a:r>
                        <a:rPr lang="en-US" sz="1600" dirty="0"/>
                        <a:t>02.16%
3</a:t>
                      </a:r>
                      <a:endParaRPr lang="en-US" sz="1600" b="0" dirty="0">
                        <a:solidFill>
                          <a:schemeClr val="bg1">
                            <a:lumMod val="50000"/>
                          </a:schemeClr>
                        </a:solidFill>
                      </a:endParaRPr>
                    </a:p>
                  </a:txBody>
                  <a:tcPr marL="121920" marR="121920" marT="60960" marB="60960"/>
                </a:tc>
                <a:tc>
                  <a:txBody>
                    <a:bodyPr/>
                    <a:lstStyle/>
                    <a:p>
                      <a:pPr algn="r"/>
                      <a:r>
                        <a:rPr lang="en-US" sz="1600" dirty="0"/>
                        <a:t>01.44%
2</a:t>
                      </a:r>
                      <a:endParaRPr lang="en-US" sz="1600" b="0" dirty="0">
                        <a:solidFill>
                          <a:schemeClr val="bg1">
                            <a:lumMod val="50000"/>
                          </a:schemeClr>
                        </a:solidFill>
                      </a:endParaRPr>
                    </a:p>
                  </a:txBody>
                  <a:tcPr marL="121920" marR="121920" marT="60960" marB="60960"/>
                </a:tc>
                <a:tc>
                  <a:txBody>
                    <a:bodyPr/>
                    <a:lstStyle/>
                    <a:p>
                      <a:pPr algn="r"/>
                      <a:r>
                        <a:rPr lang="en-US" sz="1600" dirty="0"/>
                        <a:t>139</a:t>
                      </a:r>
                      <a:endParaRPr lang="en-US" sz="1600" b="0" dirty="0">
                        <a:solidFill>
                          <a:schemeClr val="bg1">
                            <a:lumMod val="50000"/>
                          </a:schemeClr>
                        </a:solidFill>
                      </a:endParaRPr>
                    </a:p>
                  </a:txBody>
                  <a:tcPr marL="121920" marR="121920" marT="60960" marB="60960"/>
                </a:tc>
                <a:extLst>
                  <a:ext uri="{0D108BD9-81ED-4DB2-BD59-A6C34878D82A}">
                    <a16:rowId xmlns:a16="http://schemas.microsoft.com/office/drawing/2014/main" val="10002"/>
                  </a:ext>
                </a:extLst>
              </a:tr>
              <a:tr h="554389">
                <a:tc>
                  <a:txBody>
                    <a:bodyPr/>
                    <a:lstStyle/>
                    <a:p>
                      <a:pPr algn="l"/>
                      <a:r>
                        <a:rPr lang="en-US" sz="1600" dirty="0"/>
                        <a:t>#3: Career Discussions</a:t>
                      </a:r>
                      <a:endParaRPr lang="en-US" sz="1600" b="0" dirty="0">
                        <a:solidFill>
                          <a:schemeClr val="bg1">
                            <a:lumMod val="50000"/>
                          </a:schemeClr>
                        </a:solidFill>
                      </a:endParaRPr>
                    </a:p>
                  </a:txBody>
                  <a:tcPr marL="121920" marR="121920" marT="60960" marB="60960"/>
                </a:tc>
                <a:tc>
                  <a:txBody>
                    <a:bodyPr/>
                    <a:lstStyle/>
                    <a:p>
                      <a:pPr algn="ctr"/>
                      <a:r>
                        <a:rPr lang="en-US" sz="1600" dirty="0">
                          <a:solidFill>
                            <a:schemeClr val="tx1"/>
                          </a:solidFill>
                        </a:rPr>
                        <a:t>40.29%
56</a:t>
                      </a:r>
                      <a:endParaRPr lang="en-US" sz="1600" b="0" dirty="0">
                        <a:solidFill>
                          <a:schemeClr val="tx1"/>
                        </a:solidFill>
                      </a:endParaRPr>
                    </a:p>
                  </a:txBody>
                  <a:tcPr marL="121920" marR="121920" marT="60960" marB="60960">
                    <a:solidFill>
                      <a:schemeClr val="accent3">
                        <a:lumMod val="40000"/>
                        <a:lumOff val="60000"/>
                      </a:schemeClr>
                    </a:solidFill>
                  </a:tcPr>
                </a:tc>
                <a:tc>
                  <a:txBody>
                    <a:bodyPr/>
                    <a:lstStyle/>
                    <a:p>
                      <a:pPr algn="ctr"/>
                      <a:r>
                        <a:rPr lang="en-US" sz="1600" dirty="0">
                          <a:solidFill>
                            <a:schemeClr val="bg1"/>
                          </a:solidFill>
                        </a:rPr>
                        <a:t>43.88%
61</a:t>
                      </a:r>
                      <a:endParaRPr lang="en-US" sz="1600" b="0" dirty="0">
                        <a:solidFill>
                          <a:schemeClr val="bg1"/>
                        </a:solidFill>
                      </a:endParaRPr>
                    </a:p>
                  </a:txBody>
                  <a:tcPr marL="121920" marR="121920" marT="60960" marB="60960">
                    <a:solidFill>
                      <a:schemeClr val="accent3"/>
                    </a:solidFill>
                  </a:tcPr>
                </a:tc>
                <a:tc>
                  <a:txBody>
                    <a:bodyPr/>
                    <a:lstStyle/>
                    <a:p>
                      <a:pPr algn="ctr"/>
                      <a:r>
                        <a:rPr lang="en-US" sz="1600" dirty="0">
                          <a:solidFill>
                            <a:schemeClr val="bg1"/>
                          </a:solidFill>
                        </a:rPr>
                        <a:t>09.35%
13</a:t>
                      </a:r>
                      <a:endParaRPr lang="en-US" sz="1600" b="0" dirty="0">
                        <a:solidFill>
                          <a:schemeClr val="bg1"/>
                        </a:solidFill>
                      </a:endParaRPr>
                    </a:p>
                  </a:txBody>
                  <a:tcPr marL="121920" marR="121920" marT="60960" marB="60960">
                    <a:solidFill>
                      <a:schemeClr val="accent3"/>
                    </a:solidFill>
                  </a:tcPr>
                </a:tc>
                <a:tc>
                  <a:txBody>
                    <a:bodyPr/>
                    <a:lstStyle/>
                    <a:p>
                      <a:pPr algn="r"/>
                      <a:r>
                        <a:rPr lang="en-US" sz="1600" dirty="0"/>
                        <a:t>03.60%
5</a:t>
                      </a:r>
                      <a:endParaRPr lang="en-US" sz="1600" b="0" dirty="0">
                        <a:solidFill>
                          <a:schemeClr val="bg1">
                            <a:lumMod val="50000"/>
                          </a:schemeClr>
                        </a:solidFill>
                      </a:endParaRPr>
                    </a:p>
                  </a:txBody>
                  <a:tcPr marL="121920" marR="121920" marT="60960" marB="60960"/>
                </a:tc>
                <a:tc>
                  <a:txBody>
                    <a:bodyPr/>
                    <a:lstStyle/>
                    <a:p>
                      <a:pPr algn="r"/>
                      <a:r>
                        <a:rPr lang="en-US" sz="1600" dirty="0"/>
                        <a:t>02.88%</a:t>
                      </a:r>
                    </a:p>
                    <a:p>
                      <a:pPr algn="r"/>
                      <a:r>
                        <a:rPr lang="en-US" sz="1600" dirty="0"/>
                        <a:t>4</a:t>
                      </a:r>
                      <a:endParaRPr lang="en-US" sz="1600" b="0" dirty="0">
                        <a:solidFill>
                          <a:schemeClr val="bg1">
                            <a:lumMod val="50000"/>
                          </a:schemeClr>
                        </a:solidFill>
                      </a:endParaRPr>
                    </a:p>
                  </a:txBody>
                  <a:tcPr marL="121920" marR="121920" marT="60960" marB="60960"/>
                </a:tc>
                <a:tc>
                  <a:txBody>
                    <a:bodyPr/>
                    <a:lstStyle/>
                    <a:p>
                      <a:pPr algn="r"/>
                      <a:r>
                        <a:rPr lang="en-US" sz="1600" dirty="0"/>
                        <a:t>139</a:t>
                      </a:r>
                      <a:endParaRPr lang="en-US" sz="1600" b="0" dirty="0">
                        <a:solidFill>
                          <a:schemeClr val="bg1">
                            <a:lumMod val="50000"/>
                          </a:schemeClr>
                        </a:solidFill>
                      </a:endParaRPr>
                    </a:p>
                  </a:txBody>
                  <a:tcPr marL="121920" marR="121920" marT="60960" marB="60960"/>
                </a:tc>
                <a:extLst>
                  <a:ext uri="{0D108BD9-81ED-4DB2-BD59-A6C34878D82A}">
                    <a16:rowId xmlns:a16="http://schemas.microsoft.com/office/drawing/2014/main" val="10003"/>
                  </a:ext>
                </a:extLst>
              </a:tr>
              <a:tr h="663246">
                <a:tc>
                  <a:txBody>
                    <a:bodyPr/>
                    <a:lstStyle/>
                    <a:p>
                      <a:pPr algn="l"/>
                      <a:r>
                        <a:rPr lang="en-US" sz="1600" dirty="0"/>
                        <a:t>#4: Personal training – e.g. leadership</a:t>
                      </a:r>
                      <a:endParaRPr lang="en-US" sz="1600" b="0" dirty="0">
                        <a:solidFill>
                          <a:schemeClr val="bg1">
                            <a:lumMod val="50000"/>
                          </a:schemeClr>
                        </a:solidFill>
                      </a:endParaRPr>
                    </a:p>
                  </a:txBody>
                  <a:tcPr marL="121920" marR="121920" marT="60960" marB="60960"/>
                </a:tc>
                <a:tc>
                  <a:txBody>
                    <a:bodyPr/>
                    <a:lstStyle/>
                    <a:p>
                      <a:pPr algn="ctr"/>
                      <a:r>
                        <a:rPr lang="en-US" sz="1600" dirty="0">
                          <a:solidFill>
                            <a:schemeClr val="tx1"/>
                          </a:solidFill>
                        </a:rPr>
                        <a:t>32.37%
45</a:t>
                      </a:r>
                      <a:endParaRPr lang="en-US" sz="1600" b="0" dirty="0">
                        <a:solidFill>
                          <a:schemeClr val="tx1"/>
                        </a:solidFill>
                      </a:endParaRPr>
                    </a:p>
                  </a:txBody>
                  <a:tcPr marL="121920" marR="121920" marT="60960" marB="60960">
                    <a:solidFill>
                      <a:schemeClr val="accent3">
                        <a:lumMod val="40000"/>
                        <a:lumOff val="60000"/>
                      </a:schemeClr>
                    </a:solidFill>
                  </a:tcPr>
                </a:tc>
                <a:tc>
                  <a:txBody>
                    <a:bodyPr/>
                    <a:lstStyle/>
                    <a:p>
                      <a:pPr algn="ctr"/>
                      <a:r>
                        <a:rPr lang="en-US" sz="1600" dirty="0">
                          <a:solidFill>
                            <a:schemeClr val="bg1"/>
                          </a:solidFill>
                        </a:rPr>
                        <a:t>53.96%
75</a:t>
                      </a:r>
                      <a:endParaRPr lang="en-US" sz="1600" b="0" dirty="0">
                        <a:solidFill>
                          <a:schemeClr val="bg1"/>
                        </a:solidFill>
                      </a:endParaRPr>
                    </a:p>
                  </a:txBody>
                  <a:tcPr marL="121920" marR="121920" marT="60960" marB="60960">
                    <a:solidFill>
                      <a:schemeClr val="accent3"/>
                    </a:solidFill>
                  </a:tcPr>
                </a:tc>
                <a:tc>
                  <a:txBody>
                    <a:bodyPr/>
                    <a:lstStyle/>
                    <a:p>
                      <a:pPr algn="ctr"/>
                      <a:r>
                        <a:rPr lang="en-US" sz="1600" dirty="0">
                          <a:solidFill>
                            <a:schemeClr val="bg1"/>
                          </a:solidFill>
                        </a:rPr>
                        <a:t>09.35%
13</a:t>
                      </a:r>
                      <a:endParaRPr lang="en-US" sz="1600" b="0" dirty="0">
                        <a:solidFill>
                          <a:schemeClr val="bg1"/>
                        </a:solidFill>
                      </a:endParaRPr>
                    </a:p>
                  </a:txBody>
                  <a:tcPr marL="121920" marR="121920" marT="60960" marB="60960">
                    <a:solidFill>
                      <a:schemeClr val="accent3"/>
                    </a:solidFill>
                  </a:tcPr>
                </a:tc>
                <a:tc>
                  <a:txBody>
                    <a:bodyPr/>
                    <a:lstStyle/>
                    <a:p>
                      <a:pPr algn="r"/>
                      <a:r>
                        <a:rPr lang="en-US" sz="1600" dirty="0"/>
                        <a:t>02.88%
4</a:t>
                      </a:r>
                      <a:endParaRPr lang="en-US" sz="1600" b="0" dirty="0">
                        <a:solidFill>
                          <a:schemeClr val="bg1">
                            <a:lumMod val="50000"/>
                          </a:schemeClr>
                        </a:solidFill>
                      </a:endParaRPr>
                    </a:p>
                  </a:txBody>
                  <a:tcPr marL="121920" marR="121920" marT="60960" marB="60960"/>
                </a:tc>
                <a:tc>
                  <a:txBody>
                    <a:bodyPr/>
                    <a:lstStyle/>
                    <a:p>
                      <a:pPr algn="r"/>
                      <a:r>
                        <a:rPr lang="en-US" sz="1600" dirty="0"/>
                        <a:t>01.44%</a:t>
                      </a:r>
                    </a:p>
                    <a:p>
                      <a:pPr algn="r"/>
                      <a:r>
                        <a:rPr lang="en-US" sz="1600" dirty="0"/>
                        <a:t>2</a:t>
                      </a:r>
                      <a:endParaRPr lang="en-US" sz="1600" b="0" dirty="0">
                        <a:solidFill>
                          <a:schemeClr val="bg1">
                            <a:lumMod val="50000"/>
                          </a:schemeClr>
                        </a:solidFill>
                      </a:endParaRPr>
                    </a:p>
                  </a:txBody>
                  <a:tcPr marL="121920" marR="121920" marT="60960" marB="60960"/>
                </a:tc>
                <a:tc>
                  <a:txBody>
                    <a:bodyPr/>
                    <a:lstStyle/>
                    <a:p>
                      <a:pPr algn="r"/>
                      <a:r>
                        <a:rPr lang="en-US" sz="1600" dirty="0"/>
                        <a:t>139</a:t>
                      </a:r>
                      <a:endParaRPr lang="en-US" sz="1600" b="0" dirty="0">
                        <a:solidFill>
                          <a:schemeClr val="bg1">
                            <a:lumMod val="50000"/>
                          </a:schemeClr>
                        </a:solidFill>
                      </a:endParaRPr>
                    </a:p>
                  </a:txBody>
                  <a:tcPr marL="121920" marR="121920" marT="60960" marB="60960"/>
                </a:tc>
                <a:extLst>
                  <a:ext uri="{0D108BD9-81ED-4DB2-BD59-A6C34878D82A}">
                    <a16:rowId xmlns:a16="http://schemas.microsoft.com/office/drawing/2014/main" val="10004"/>
                  </a:ext>
                </a:extLst>
              </a:tr>
              <a:tr h="634793">
                <a:tc>
                  <a:txBody>
                    <a:bodyPr/>
                    <a:lstStyle/>
                    <a:p>
                      <a:pPr algn="l"/>
                      <a:r>
                        <a:rPr lang="en-US" sz="1600" dirty="0"/>
                        <a:t>#5: Interactive job skill training</a:t>
                      </a:r>
                      <a:endParaRPr lang="en-US" sz="1600" b="0" dirty="0">
                        <a:solidFill>
                          <a:schemeClr val="bg1">
                            <a:lumMod val="50000"/>
                          </a:schemeClr>
                        </a:solidFill>
                      </a:endParaRPr>
                    </a:p>
                  </a:txBody>
                  <a:tcPr marL="121920" marR="121920" marT="60960" marB="60960"/>
                </a:tc>
                <a:tc>
                  <a:txBody>
                    <a:bodyPr/>
                    <a:lstStyle/>
                    <a:p>
                      <a:pPr algn="ctr"/>
                      <a:r>
                        <a:rPr lang="en-US" sz="1600" dirty="0">
                          <a:solidFill>
                            <a:schemeClr val="tx1"/>
                          </a:solidFill>
                        </a:rPr>
                        <a:t>31.16%
43</a:t>
                      </a:r>
                      <a:endParaRPr lang="en-US" sz="1600" b="0" dirty="0">
                        <a:solidFill>
                          <a:schemeClr val="tx1"/>
                        </a:solidFill>
                      </a:endParaRPr>
                    </a:p>
                  </a:txBody>
                  <a:tcPr marL="121920" marR="121920" marT="60960" marB="60960">
                    <a:solidFill>
                      <a:schemeClr val="accent3">
                        <a:lumMod val="40000"/>
                        <a:lumOff val="60000"/>
                      </a:schemeClr>
                    </a:solidFill>
                  </a:tcPr>
                </a:tc>
                <a:tc>
                  <a:txBody>
                    <a:bodyPr/>
                    <a:lstStyle/>
                    <a:p>
                      <a:pPr algn="ctr"/>
                      <a:r>
                        <a:rPr lang="en-US" sz="1600" dirty="0">
                          <a:solidFill>
                            <a:schemeClr val="bg1"/>
                          </a:solidFill>
                        </a:rPr>
                        <a:t>52.90%
73</a:t>
                      </a:r>
                      <a:endParaRPr lang="en-US" sz="1600" b="0" dirty="0">
                        <a:solidFill>
                          <a:schemeClr val="bg1"/>
                        </a:solidFill>
                      </a:endParaRPr>
                    </a:p>
                  </a:txBody>
                  <a:tcPr marL="121920" marR="121920" marT="60960" marB="60960">
                    <a:solidFill>
                      <a:schemeClr val="accent3"/>
                    </a:solidFill>
                  </a:tcPr>
                </a:tc>
                <a:tc>
                  <a:txBody>
                    <a:bodyPr/>
                    <a:lstStyle/>
                    <a:p>
                      <a:pPr algn="ctr"/>
                      <a:r>
                        <a:rPr lang="en-US" sz="1600" dirty="0">
                          <a:solidFill>
                            <a:schemeClr val="bg1"/>
                          </a:solidFill>
                        </a:rPr>
                        <a:t>11.59%
16</a:t>
                      </a:r>
                      <a:endParaRPr lang="en-US" sz="1600" b="0" dirty="0">
                        <a:solidFill>
                          <a:schemeClr val="bg1"/>
                        </a:solidFill>
                      </a:endParaRPr>
                    </a:p>
                  </a:txBody>
                  <a:tcPr marL="121920" marR="121920" marT="60960" marB="60960">
                    <a:solidFill>
                      <a:schemeClr val="accent3"/>
                    </a:solidFill>
                  </a:tcPr>
                </a:tc>
                <a:tc>
                  <a:txBody>
                    <a:bodyPr/>
                    <a:lstStyle/>
                    <a:p>
                      <a:pPr algn="r"/>
                      <a:r>
                        <a:rPr lang="en-US" sz="1600" dirty="0"/>
                        <a:t>02.90%
16</a:t>
                      </a:r>
                      <a:endParaRPr lang="en-US" sz="1600" b="0" dirty="0">
                        <a:solidFill>
                          <a:schemeClr val="bg1">
                            <a:lumMod val="50000"/>
                          </a:schemeClr>
                        </a:solidFill>
                      </a:endParaRPr>
                    </a:p>
                  </a:txBody>
                  <a:tcPr marL="121920" marR="121920" marT="60960" marB="60960"/>
                </a:tc>
                <a:tc>
                  <a:txBody>
                    <a:bodyPr/>
                    <a:lstStyle/>
                    <a:p>
                      <a:pPr algn="r"/>
                      <a:r>
                        <a:rPr lang="en-US" sz="1600" dirty="0"/>
                        <a:t>01.45%
2</a:t>
                      </a:r>
                      <a:endParaRPr lang="en-US" sz="1600" b="0" dirty="0">
                        <a:solidFill>
                          <a:schemeClr val="bg1">
                            <a:lumMod val="50000"/>
                          </a:schemeClr>
                        </a:solidFill>
                      </a:endParaRPr>
                    </a:p>
                  </a:txBody>
                  <a:tcPr marL="121920" marR="121920" marT="60960" marB="60960"/>
                </a:tc>
                <a:tc>
                  <a:txBody>
                    <a:bodyPr/>
                    <a:lstStyle/>
                    <a:p>
                      <a:pPr algn="r"/>
                      <a:r>
                        <a:rPr lang="en-US" sz="1600" dirty="0"/>
                        <a:t>138</a:t>
                      </a:r>
                      <a:endParaRPr lang="en-US" sz="1600" b="0" dirty="0">
                        <a:solidFill>
                          <a:schemeClr val="bg1">
                            <a:lumMod val="50000"/>
                          </a:schemeClr>
                        </a:solidFill>
                      </a:endParaRPr>
                    </a:p>
                  </a:txBody>
                  <a:tcPr marL="121920" marR="121920" marT="60960" marB="60960"/>
                </a:tc>
                <a:extLst>
                  <a:ext uri="{0D108BD9-81ED-4DB2-BD59-A6C34878D82A}">
                    <a16:rowId xmlns:a16="http://schemas.microsoft.com/office/drawing/2014/main" val="10005"/>
                  </a:ext>
                </a:extLst>
              </a:tr>
            </a:tbl>
          </a:graphicData>
        </a:graphic>
      </p:graphicFrame>
      <p:sp>
        <p:nvSpPr>
          <p:cNvPr id="3" name="TextBox 2">
            <a:extLst>
              <a:ext uri="{FF2B5EF4-FFF2-40B4-BE49-F238E27FC236}">
                <a16:creationId xmlns:a16="http://schemas.microsoft.com/office/drawing/2014/main" id="{3F1C09D8-0F85-0ACB-ADF1-532CBC0EA44C}"/>
              </a:ext>
            </a:extLst>
          </p:cNvPr>
          <p:cNvSpPr txBox="1"/>
          <p:nvPr/>
        </p:nvSpPr>
        <p:spPr>
          <a:xfrm>
            <a:off x="4581330" y="2546637"/>
            <a:ext cx="1073020" cy="369332"/>
          </a:xfrm>
          <a:prstGeom prst="rect">
            <a:avLst/>
          </a:prstGeom>
          <a:noFill/>
        </p:spPr>
        <p:txBody>
          <a:bodyPr wrap="square" rtlCol="0">
            <a:spAutoFit/>
          </a:bodyPr>
          <a:lstStyle/>
          <a:p>
            <a:pPr algn="ctr"/>
            <a:r>
              <a:rPr lang="en-US" dirty="0">
                <a:highlight>
                  <a:srgbClr val="00FF00"/>
                </a:highlight>
              </a:rPr>
              <a:t>56.1 (3)</a:t>
            </a:r>
          </a:p>
        </p:txBody>
      </p:sp>
      <p:sp>
        <p:nvSpPr>
          <p:cNvPr id="5" name="TextBox 4">
            <a:extLst>
              <a:ext uri="{FF2B5EF4-FFF2-40B4-BE49-F238E27FC236}">
                <a16:creationId xmlns:a16="http://schemas.microsoft.com/office/drawing/2014/main" id="{86A49141-D3C5-8054-840B-716FF314A188}"/>
              </a:ext>
            </a:extLst>
          </p:cNvPr>
          <p:cNvSpPr txBox="1"/>
          <p:nvPr/>
        </p:nvSpPr>
        <p:spPr>
          <a:xfrm>
            <a:off x="4581330" y="3151113"/>
            <a:ext cx="1073020" cy="369332"/>
          </a:xfrm>
          <a:prstGeom prst="rect">
            <a:avLst/>
          </a:prstGeom>
          <a:noFill/>
        </p:spPr>
        <p:txBody>
          <a:bodyPr wrap="square" rtlCol="0">
            <a:spAutoFit/>
          </a:bodyPr>
          <a:lstStyle/>
          <a:p>
            <a:pPr algn="ctr"/>
            <a:r>
              <a:rPr lang="en-US" dirty="0">
                <a:highlight>
                  <a:srgbClr val="00FF00"/>
                </a:highlight>
              </a:rPr>
              <a:t>53.2 (4)</a:t>
            </a:r>
          </a:p>
        </p:txBody>
      </p:sp>
      <p:sp>
        <p:nvSpPr>
          <p:cNvPr id="6" name="TextBox 5">
            <a:extLst>
              <a:ext uri="{FF2B5EF4-FFF2-40B4-BE49-F238E27FC236}">
                <a16:creationId xmlns:a16="http://schemas.microsoft.com/office/drawing/2014/main" id="{5E544D13-7E5A-F67E-43A5-EC7CBCB2B016}"/>
              </a:ext>
            </a:extLst>
          </p:cNvPr>
          <p:cNvSpPr txBox="1"/>
          <p:nvPr/>
        </p:nvSpPr>
        <p:spPr>
          <a:xfrm>
            <a:off x="4581330" y="3755589"/>
            <a:ext cx="1073020" cy="369332"/>
          </a:xfrm>
          <a:prstGeom prst="rect">
            <a:avLst/>
          </a:prstGeom>
          <a:noFill/>
        </p:spPr>
        <p:txBody>
          <a:bodyPr wrap="square" rtlCol="0">
            <a:spAutoFit/>
          </a:bodyPr>
          <a:lstStyle/>
          <a:p>
            <a:pPr algn="ctr"/>
            <a:r>
              <a:rPr lang="en-US" dirty="0">
                <a:highlight>
                  <a:srgbClr val="00FF00"/>
                </a:highlight>
              </a:rPr>
              <a:t>53.2 (4)</a:t>
            </a:r>
          </a:p>
        </p:txBody>
      </p:sp>
      <p:sp>
        <p:nvSpPr>
          <p:cNvPr id="7" name="TextBox 6">
            <a:extLst>
              <a:ext uri="{FF2B5EF4-FFF2-40B4-BE49-F238E27FC236}">
                <a16:creationId xmlns:a16="http://schemas.microsoft.com/office/drawing/2014/main" id="{BC3278CC-6E72-5074-6C88-37CB7639297A}"/>
              </a:ext>
            </a:extLst>
          </p:cNvPr>
          <p:cNvSpPr txBox="1"/>
          <p:nvPr/>
        </p:nvSpPr>
        <p:spPr>
          <a:xfrm>
            <a:off x="4581330" y="4462148"/>
            <a:ext cx="1073020" cy="369332"/>
          </a:xfrm>
          <a:prstGeom prst="rect">
            <a:avLst/>
          </a:prstGeom>
          <a:noFill/>
        </p:spPr>
        <p:txBody>
          <a:bodyPr wrap="square" rtlCol="0">
            <a:spAutoFit/>
          </a:bodyPr>
          <a:lstStyle/>
          <a:p>
            <a:pPr algn="ctr"/>
            <a:r>
              <a:rPr lang="en-US" dirty="0">
                <a:highlight>
                  <a:srgbClr val="00FF00"/>
                </a:highlight>
              </a:rPr>
              <a:t>63.3 (2)</a:t>
            </a:r>
          </a:p>
        </p:txBody>
      </p:sp>
      <p:sp>
        <p:nvSpPr>
          <p:cNvPr id="8" name="TextBox 7">
            <a:extLst>
              <a:ext uri="{FF2B5EF4-FFF2-40B4-BE49-F238E27FC236}">
                <a16:creationId xmlns:a16="http://schemas.microsoft.com/office/drawing/2014/main" id="{E16FBBEC-9120-564E-F98C-73DACAC553BF}"/>
              </a:ext>
            </a:extLst>
          </p:cNvPr>
          <p:cNvSpPr txBox="1"/>
          <p:nvPr/>
        </p:nvSpPr>
        <p:spPr>
          <a:xfrm>
            <a:off x="4581330" y="5168707"/>
            <a:ext cx="1073020" cy="369332"/>
          </a:xfrm>
          <a:prstGeom prst="rect">
            <a:avLst/>
          </a:prstGeom>
          <a:noFill/>
        </p:spPr>
        <p:txBody>
          <a:bodyPr wrap="square" rtlCol="0">
            <a:spAutoFit/>
          </a:bodyPr>
          <a:lstStyle/>
          <a:p>
            <a:pPr algn="ctr"/>
            <a:r>
              <a:rPr lang="en-US" dirty="0">
                <a:highlight>
                  <a:srgbClr val="00FF00"/>
                </a:highlight>
              </a:rPr>
              <a:t>64.5 (1)</a:t>
            </a:r>
          </a:p>
        </p:txBody>
      </p:sp>
      <p:sp>
        <p:nvSpPr>
          <p:cNvPr id="9" name="TextBox 8">
            <a:extLst>
              <a:ext uri="{FF2B5EF4-FFF2-40B4-BE49-F238E27FC236}">
                <a16:creationId xmlns:a16="http://schemas.microsoft.com/office/drawing/2014/main" id="{70C737BE-D361-8989-CD5F-EDB750AB16FC}"/>
              </a:ext>
            </a:extLst>
          </p:cNvPr>
          <p:cNvSpPr txBox="1"/>
          <p:nvPr/>
        </p:nvSpPr>
        <p:spPr>
          <a:xfrm>
            <a:off x="5893600" y="5208145"/>
            <a:ext cx="1073020" cy="369332"/>
          </a:xfrm>
          <a:prstGeom prst="rect">
            <a:avLst/>
          </a:prstGeom>
          <a:noFill/>
        </p:spPr>
        <p:txBody>
          <a:bodyPr wrap="square" rtlCol="0">
            <a:spAutoFit/>
          </a:bodyPr>
          <a:lstStyle/>
          <a:p>
            <a:pPr algn="ctr"/>
            <a:r>
              <a:rPr lang="en-US" dirty="0">
                <a:highlight>
                  <a:srgbClr val="00FF00"/>
                </a:highlight>
              </a:rPr>
              <a:t>1</a:t>
            </a:r>
          </a:p>
        </p:txBody>
      </p:sp>
      <p:sp>
        <p:nvSpPr>
          <p:cNvPr id="10" name="TextBox 9">
            <a:extLst>
              <a:ext uri="{FF2B5EF4-FFF2-40B4-BE49-F238E27FC236}">
                <a16:creationId xmlns:a16="http://schemas.microsoft.com/office/drawing/2014/main" id="{DE7323B5-3A36-6179-9B4A-863CA6E5B676}"/>
              </a:ext>
            </a:extLst>
          </p:cNvPr>
          <p:cNvSpPr txBox="1"/>
          <p:nvPr/>
        </p:nvSpPr>
        <p:spPr>
          <a:xfrm>
            <a:off x="5893600" y="2546637"/>
            <a:ext cx="1073020" cy="369332"/>
          </a:xfrm>
          <a:prstGeom prst="rect">
            <a:avLst/>
          </a:prstGeom>
          <a:noFill/>
        </p:spPr>
        <p:txBody>
          <a:bodyPr wrap="square" rtlCol="0">
            <a:spAutoFit/>
          </a:bodyPr>
          <a:lstStyle/>
          <a:p>
            <a:pPr algn="ctr"/>
            <a:r>
              <a:rPr lang="en-US" dirty="0">
                <a:highlight>
                  <a:srgbClr val="00FF00"/>
                </a:highlight>
              </a:rPr>
              <a:t>5</a:t>
            </a:r>
          </a:p>
        </p:txBody>
      </p:sp>
      <p:sp>
        <p:nvSpPr>
          <p:cNvPr id="16" name="TextBox 15">
            <a:extLst>
              <a:ext uri="{FF2B5EF4-FFF2-40B4-BE49-F238E27FC236}">
                <a16:creationId xmlns:a16="http://schemas.microsoft.com/office/drawing/2014/main" id="{D1D632B2-9E83-EAF7-FB44-06D7B4FF3583}"/>
              </a:ext>
            </a:extLst>
          </p:cNvPr>
          <p:cNvSpPr txBox="1"/>
          <p:nvPr/>
        </p:nvSpPr>
        <p:spPr>
          <a:xfrm>
            <a:off x="5893600" y="3133409"/>
            <a:ext cx="1073020" cy="369332"/>
          </a:xfrm>
          <a:prstGeom prst="rect">
            <a:avLst/>
          </a:prstGeom>
          <a:noFill/>
        </p:spPr>
        <p:txBody>
          <a:bodyPr wrap="square" rtlCol="0">
            <a:spAutoFit/>
          </a:bodyPr>
          <a:lstStyle/>
          <a:p>
            <a:pPr algn="ctr"/>
            <a:r>
              <a:rPr lang="en-US" dirty="0">
                <a:highlight>
                  <a:srgbClr val="00FF00"/>
                </a:highlight>
              </a:rPr>
              <a:t>2</a:t>
            </a:r>
          </a:p>
        </p:txBody>
      </p:sp>
      <p:sp>
        <p:nvSpPr>
          <p:cNvPr id="17" name="TextBox 16">
            <a:extLst>
              <a:ext uri="{FF2B5EF4-FFF2-40B4-BE49-F238E27FC236}">
                <a16:creationId xmlns:a16="http://schemas.microsoft.com/office/drawing/2014/main" id="{DE60F563-550B-FB5D-6D64-ACCC667F7CB5}"/>
              </a:ext>
            </a:extLst>
          </p:cNvPr>
          <p:cNvSpPr txBox="1"/>
          <p:nvPr/>
        </p:nvSpPr>
        <p:spPr>
          <a:xfrm>
            <a:off x="5893600" y="4466164"/>
            <a:ext cx="1073020" cy="369332"/>
          </a:xfrm>
          <a:prstGeom prst="rect">
            <a:avLst/>
          </a:prstGeom>
          <a:noFill/>
        </p:spPr>
        <p:txBody>
          <a:bodyPr wrap="square" rtlCol="0">
            <a:spAutoFit/>
          </a:bodyPr>
          <a:lstStyle/>
          <a:p>
            <a:pPr algn="ctr"/>
            <a:r>
              <a:rPr lang="en-US" dirty="0">
                <a:highlight>
                  <a:srgbClr val="00FF00"/>
                </a:highlight>
              </a:rPr>
              <a:t>4</a:t>
            </a:r>
          </a:p>
        </p:txBody>
      </p:sp>
      <p:sp>
        <p:nvSpPr>
          <p:cNvPr id="18" name="TextBox 17">
            <a:extLst>
              <a:ext uri="{FF2B5EF4-FFF2-40B4-BE49-F238E27FC236}">
                <a16:creationId xmlns:a16="http://schemas.microsoft.com/office/drawing/2014/main" id="{AB9402B5-A4CC-635D-51BD-BA7B85AC8B17}"/>
              </a:ext>
            </a:extLst>
          </p:cNvPr>
          <p:cNvSpPr txBox="1"/>
          <p:nvPr/>
        </p:nvSpPr>
        <p:spPr>
          <a:xfrm>
            <a:off x="5893600" y="3773967"/>
            <a:ext cx="1073020" cy="369332"/>
          </a:xfrm>
          <a:prstGeom prst="rect">
            <a:avLst/>
          </a:prstGeom>
          <a:noFill/>
        </p:spPr>
        <p:txBody>
          <a:bodyPr wrap="square" rtlCol="0">
            <a:spAutoFit/>
          </a:bodyPr>
          <a:lstStyle/>
          <a:p>
            <a:pPr algn="ctr"/>
            <a:r>
              <a:rPr lang="en-US" dirty="0">
                <a:highlight>
                  <a:srgbClr val="00FF00"/>
                </a:highlight>
              </a:rPr>
              <a:t>2</a:t>
            </a:r>
          </a:p>
        </p:txBody>
      </p:sp>
    </p:spTree>
    <p:extLst>
      <p:ext uri="{BB962C8B-B14F-4D97-AF65-F5344CB8AC3E}">
        <p14:creationId xmlns:p14="http://schemas.microsoft.com/office/powerpoint/2010/main" val="307499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3"/>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1000"/>
                                  </p:stCondLst>
                                  <p:childTnLst>
                                    <p:set>
                                      <p:cBhvr>
                                        <p:cTn id="15" dur="1" fill="hold">
                                          <p:stCondLst>
                                            <p:cond delay="0"/>
                                          </p:stCondLst>
                                        </p:cTn>
                                        <p:tgtEl>
                                          <p:spTgt spid="5"/>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1000"/>
                                  </p:stCondLst>
                                  <p:childTnLst>
                                    <p:set>
                                      <p:cBhvr>
                                        <p:cTn id="25" dur="1" fill="hold">
                                          <p:stCondLst>
                                            <p:cond delay="0"/>
                                          </p:stCondLst>
                                        </p:cTn>
                                        <p:tgtEl>
                                          <p:spTgt spid="18"/>
                                        </p:tgtEl>
                                        <p:attrNameLst>
                                          <p:attrName>style.visibility</p:attrName>
                                        </p:attrNameLst>
                                      </p:cBhvr>
                                      <p:to>
                                        <p:strVal val="visible"/>
                                      </p:to>
                                    </p:set>
                                  </p:childTnLst>
                                </p:cTn>
                              </p:par>
                            </p:childTnLst>
                          </p:cTn>
                        </p:par>
                        <p:par>
                          <p:cTn id="26" fill="hold">
                            <p:stCondLst>
                              <p:cond delay="1000"/>
                            </p:stCondLst>
                            <p:childTnLst>
                              <p:par>
                                <p:cTn id="27" presetID="1" presetClass="entr" presetSubtype="0" fill="hold" grpId="0" nodeType="afterEffect">
                                  <p:stCondLst>
                                    <p:cond delay="1000"/>
                                  </p:stCondLst>
                                  <p:childTnLst>
                                    <p:set>
                                      <p:cBhvr>
                                        <p:cTn id="28" dur="1" fill="hold">
                                          <p:stCondLst>
                                            <p:cond delay="0"/>
                                          </p:stCondLst>
                                        </p:cTn>
                                        <p:tgtEl>
                                          <p:spTgt spid="17"/>
                                        </p:tgtEl>
                                        <p:attrNameLst>
                                          <p:attrName>style.visibility</p:attrName>
                                        </p:attrNameLst>
                                      </p:cBhvr>
                                      <p:to>
                                        <p:strVal val="visible"/>
                                      </p:to>
                                    </p:set>
                                  </p:childTnLst>
                                </p:cTn>
                              </p:par>
                            </p:childTnLst>
                          </p:cTn>
                        </p:par>
                        <p:par>
                          <p:cTn id="29" fill="hold">
                            <p:stCondLst>
                              <p:cond delay="2000"/>
                            </p:stCondLst>
                            <p:childTnLst>
                              <p:par>
                                <p:cTn id="30" presetID="1" presetClass="entr" presetSubtype="0" fill="hold" grpId="0" nodeType="afterEffect">
                                  <p:stCondLst>
                                    <p:cond delay="1000"/>
                                  </p:stCondLst>
                                  <p:childTnLst>
                                    <p:set>
                                      <p:cBhvr>
                                        <p:cTn id="31" dur="1" fill="hold">
                                          <p:stCondLst>
                                            <p:cond delay="0"/>
                                          </p:stCondLst>
                                        </p:cTn>
                                        <p:tgtEl>
                                          <p:spTgt spid="16"/>
                                        </p:tgtEl>
                                        <p:attrNameLst>
                                          <p:attrName>style.visibility</p:attrName>
                                        </p:attrNameLst>
                                      </p:cBhvr>
                                      <p:to>
                                        <p:strVal val="visible"/>
                                      </p:to>
                                    </p:set>
                                  </p:childTnLst>
                                </p:cTn>
                              </p:par>
                            </p:childTnLst>
                          </p:cTn>
                        </p:par>
                        <p:par>
                          <p:cTn id="32" fill="hold">
                            <p:stCondLst>
                              <p:cond delay="3000"/>
                            </p:stCondLst>
                            <p:childTnLst>
                              <p:par>
                                <p:cTn id="33" presetID="1" presetClass="entr" presetSubtype="0" fill="hold" grpId="0" nodeType="afterEffect">
                                  <p:stCondLst>
                                    <p:cond delay="100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06CA9-C1DE-5F3E-7608-965C3A2F3B2E}"/>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3B1D9F06-D2B8-435F-C86B-B202883486A8}"/>
              </a:ext>
            </a:extLst>
          </p:cNvPr>
          <p:cNvSpPr>
            <a:spLocks noGrp="1"/>
          </p:cNvSpPr>
          <p:nvPr>
            <p:ph type="title" idx="4294967295"/>
          </p:nvPr>
        </p:nvSpPr>
        <p:spPr>
          <a:xfrm>
            <a:off x="-1" y="633413"/>
            <a:ext cx="11653935" cy="726265"/>
          </a:xfrm>
        </p:spPr>
        <p:txBody>
          <a:bodyPr>
            <a:normAutofit fontScale="90000"/>
          </a:bodyPr>
          <a:lstStyle/>
          <a:p>
            <a:r>
              <a:rPr lang="en-GB" dirty="0"/>
              <a:t>Q9: Top three regular activities that would have biggest impact on church youth.</a:t>
            </a:r>
            <a:endParaRPr dirty="0"/>
          </a:p>
        </p:txBody>
      </p:sp>
      <p:sp>
        <p:nvSpPr>
          <p:cNvPr id="3" name="Title">
            <a:extLst>
              <a:ext uri="{FF2B5EF4-FFF2-40B4-BE49-F238E27FC236}">
                <a16:creationId xmlns:a16="http://schemas.microsoft.com/office/drawing/2014/main" id="{7BE58FAE-D848-041B-7F24-829769CC6F3A}"/>
              </a:ext>
            </a:extLst>
          </p:cNvPr>
          <p:cNvSpPr>
            <a:spLocks noGrp="1"/>
          </p:cNvSpPr>
          <p:nvPr>
            <p:ph type="body" sz="quarter" idx="4294967295"/>
          </p:nvPr>
        </p:nvSpPr>
        <p:spPr>
          <a:xfrm>
            <a:off x="9824397" y="839787"/>
            <a:ext cx="1940426" cy="319087"/>
          </a:xfrm>
        </p:spPr>
        <p:txBody>
          <a:bodyPr>
            <a:normAutofit fontScale="85000" lnSpcReduction="20000"/>
          </a:bodyPr>
          <a:lstStyle/>
          <a:p>
            <a:r>
              <a:rPr lang="en-GB" dirty="0"/>
              <a:t>Answered: 88</a:t>
            </a:r>
            <a:endParaRPr dirty="0"/>
          </a:p>
        </p:txBody>
      </p:sp>
      <p:graphicFrame>
        <p:nvGraphicFramePr>
          <p:cNvPr id="4" name="Chart Placeholder">
            <a:extLst>
              <a:ext uri="{FF2B5EF4-FFF2-40B4-BE49-F238E27FC236}">
                <a16:creationId xmlns:a16="http://schemas.microsoft.com/office/drawing/2014/main" id="{9B1D98D0-59FA-16B5-01E3-CC0DFBDD196C}"/>
              </a:ext>
            </a:extLst>
          </p:cNvPr>
          <p:cNvGraphicFramePr>
            <a:graphicFrameLocks noGrp="1"/>
          </p:cNvGraphicFramePr>
          <p:nvPr>
            <p:extLst>
              <p:ext uri="{D42A27DB-BD31-4B8C-83A1-F6EECF244321}">
                <p14:modId xmlns:p14="http://schemas.microsoft.com/office/powerpoint/2010/main" val="3663192518"/>
              </p:ext>
            </p:extLst>
          </p:nvPr>
        </p:nvGraphicFramePr>
        <p:xfrm>
          <a:off x="240528" y="1434103"/>
          <a:ext cx="9331569" cy="4758684"/>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05EB0151-5BFB-7039-5539-951C4597ADE0}"/>
              </a:ext>
            </a:extLst>
          </p:cNvPr>
          <p:cNvSpPr txBox="1"/>
          <p:nvPr/>
        </p:nvSpPr>
        <p:spPr>
          <a:xfrm>
            <a:off x="9824397" y="2494722"/>
            <a:ext cx="2127075" cy="2677656"/>
          </a:xfrm>
          <a:prstGeom prst="rect">
            <a:avLst/>
          </a:prstGeom>
          <a:noFill/>
        </p:spPr>
        <p:txBody>
          <a:bodyPr wrap="square" rtlCol="0">
            <a:spAutoFit/>
          </a:bodyPr>
          <a:lstStyle/>
          <a:p>
            <a:pPr algn="ctr"/>
            <a:r>
              <a:rPr lang="en-US" sz="2400" dirty="0">
                <a:solidFill>
                  <a:srgbClr val="FF0000"/>
                </a:solidFill>
              </a:rPr>
              <a:t>Score indicates the percentage of respondents that had this item in top three</a:t>
            </a:r>
          </a:p>
        </p:txBody>
      </p:sp>
    </p:spTree>
    <p:extLst>
      <p:ext uri="{BB962C8B-B14F-4D97-AF65-F5344CB8AC3E}">
        <p14:creationId xmlns:p14="http://schemas.microsoft.com/office/powerpoint/2010/main" val="270097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graphicEl>
                                              <a:chart seriesIdx="0" categoryIdx="-4" bldStep="series"/>
                                            </p:graphicEl>
                                          </p:spTgt>
                                        </p:tgtEl>
                                        <p:attrNameLst>
                                          <p:attrName>style.visibility</p:attrName>
                                        </p:attrNameLst>
                                      </p:cBhvr>
                                      <p:to>
                                        <p:strVal val="visible"/>
                                      </p:to>
                                    </p:set>
                                    <p:anim calcmode="lin" valueType="num">
                                      <p:cBhvr additive="base">
                                        <p:cTn id="7" dur="500" fill="hold"/>
                                        <p:tgtEl>
                                          <p:spTgt spid="4">
                                            <p:graphicEl>
                                              <a:chart seriesIdx="0" categoryIdx="-4" bldStep="series"/>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graphicEl>
                                              <a:chart seriesIdx="0" categoryIdx="-4" bldStep="series"/>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380F0-6CC8-3E0A-85A3-51C45B667224}"/>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067B4A2E-895B-7188-5EF0-3997DCF08088}"/>
              </a:ext>
            </a:extLst>
          </p:cNvPr>
          <p:cNvSpPr>
            <a:spLocks noGrp="1"/>
          </p:cNvSpPr>
          <p:nvPr>
            <p:ph type="title" idx="4294967295"/>
          </p:nvPr>
        </p:nvSpPr>
        <p:spPr>
          <a:xfrm>
            <a:off x="96253" y="630237"/>
            <a:ext cx="10972800" cy="731838"/>
          </a:xfrm>
        </p:spPr>
        <p:txBody>
          <a:bodyPr>
            <a:normAutofit fontScale="90000"/>
          </a:bodyPr>
          <a:lstStyle/>
          <a:p>
            <a:r>
              <a:rPr lang="en-GB" dirty="0"/>
              <a:t>Q10: Which are the top two unique programs you would like to see offered.</a:t>
            </a:r>
            <a:endParaRPr dirty="0"/>
          </a:p>
        </p:txBody>
      </p:sp>
      <p:sp>
        <p:nvSpPr>
          <p:cNvPr id="3" name="Title">
            <a:extLst>
              <a:ext uri="{FF2B5EF4-FFF2-40B4-BE49-F238E27FC236}">
                <a16:creationId xmlns:a16="http://schemas.microsoft.com/office/drawing/2014/main" id="{A6CD35A8-7D9E-3883-E453-D5A0F2EA4813}"/>
              </a:ext>
            </a:extLst>
          </p:cNvPr>
          <p:cNvSpPr>
            <a:spLocks noGrp="1"/>
          </p:cNvSpPr>
          <p:nvPr>
            <p:ph type="body" sz="quarter" idx="4294967295"/>
          </p:nvPr>
        </p:nvSpPr>
        <p:spPr>
          <a:xfrm>
            <a:off x="10258926" y="836612"/>
            <a:ext cx="1620253" cy="319087"/>
          </a:xfrm>
        </p:spPr>
        <p:txBody>
          <a:bodyPr>
            <a:normAutofit fontScale="85000" lnSpcReduction="20000"/>
          </a:bodyPr>
          <a:lstStyle/>
          <a:p>
            <a:r>
              <a:rPr lang="en-GB" dirty="0"/>
              <a:t>Answered: 140</a:t>
            </a:r>
            <a:endParaRPr dirty="0"/>
          </a:p>
        </p:txBody>
      </p:sp>
      <p:graphicFrame>
        <p:nvGraphicFramePr>
          <p:cNvPr id="4" name="Chart Placeholder">
            <a:extLst>
              <a:ext uri="{FF2B5EF4-FFF2-40B4-BE49-F238E27FC236}">
                <a16:creationId xmlns:a16="http://schemas.microsoft.com/office/drawing/2014/main" id="{91FA184C-DE43-4E86-CB04-44E37F1B1AC5}"/>
              </a:ext>
            </a:extLst>
          </p:cNvPr>
          <p:cNvGraphicFramePr>
            <a:graphicFrameLocks noGrp="1"/>
          </p:cNvGraphicFramePr>
          <p:nvPr>
            <p:extLst>
              <p:ext uri="{D42A27DB-BD31-4B8C-83A1-F6EECF244321}">
                <p14:modId xmlns:p14="http://schemas.microsoft.com/office/powerpoint/2010/main" val="812390808"/>
              </p:ext>
            </p:extLst>
          </p:nvPr>
        </p:nvGraphicFramePr>
        <p:xfrm>
          <a:off x="235418" y="1399545"/>
          <a:ext cx="9753408" cy="475868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B9147357-A18E-E228-4337-8755848B36BF}"/>
              </a:ext>
            </a:extLst>
          </p:cNvPr>
          <p:cNvSpPr txBox="1"/>
          <p:nvPr/>
        </p:nvSpPr>
        <p:spPr>
          <a:xfrm>
            <a:off x="10022959" y="2440059"/>
            <a:ext cx="2092185" cy="2677656"/>
          </a:xfrm>
          <a:prstGeom prst="rect">
            <a:avLst/>
          </a:prstGeom>
          <a:noFill/>
        </p:spPr>
        <p:txBody>
          <a:bodyPr wrap="square">
            <a:spAutoFit/>
          </a:bodyPr>
          <a:lstStyle/>
          <a:p>
            <a:pPr algn="ctr"/>
            <a:r>
              <a:rPr lang="en-US" sz="2400" kern="1200" dirty="0">
                <a:solidFill>
                  <a:srgbClr val="FF0000"/>
                </a:solidFill>
              </a:rPr>
              <a:t>Score indicates the percentage of respondents that had this item in top three</a:t>
            </a:r>
          </a:p>
        </p:txBody>
      </p:sp>
    </p:spTree>
    <p:extLst>
      <p:ext uri="{BB962C8B-B14F-4D97-AF65-F5344CB8AC3E}">
        <p14:creationId xmlns:p14="http://schemas.microsoft.com/office/powerpoint/2010/main" val="155917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graphicEl>
                                              <a:chart seriesIdx="0" categoryIdx="-4" bldStep="series"/>
                                            </p:graphicEl>
                                          </p:spTgt>
                                        </p:tgtEl>
                                        <p:attrNameLst>
                                          <p:attrName>style.visibility</p:attrName>
                                        </p:attrNameLst>
                                      </p:cBhvr>
                                      <p:to>
                                        <p:strVal val="visible"/>
                                      </p:to>
                                    </p:set>
                                    <p:anim calcmode="lin" valueType="num">
                                      <p:cBhvr additive="base">
                                        <p:cTn id="7" dur="500" fill="hold"/>
                                        <p:tgtEl>
                                          <p:spTgt spid="4">
                                            <p:graphicEl>
                                              <a:chart seriesIdx="0" categoryIdx="-4" bldStep="series"/>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graphicEl>
                                              <a:chart seriesIdx="0" categoryIdx="-4" bldStep="series"/>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8084C-D0E6-16E8-B361-C469F0B879AF}"/>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201E5DE5-BCBC-DD4F-12F2-F00CE40D113D}"/>
              </a:ext>
            </a:extLst>
          </p:cNvPr>
          <p:cNvSpPr>
            <a:spLocks noGrp="1"/>
          </p:cNvSpPr>
          <p:nvPr>
            <p:ph type="title" idx="4294967295"/>
          </p:nvPr>
        </p:nvSpPr>
        <p:spPr>
          <a:xfrm>
            <a:off x="0" y="547688"/>
            <a:ext cx="10972800" cy="731837"/>
          </a:xfrm>
        </p:spPr>
        <p:txBody>
          <a:bodyPr>
            <a:normAutofit fontScale="90000"/>
          </a:bodyPr>
          <a:lstStyle/>
          <a:p>
            <a:r>
              <a:rPr lang="en-GB" dirty="0"/>
              <a:t>Q11: Which are the top two skills programs you would like to see offered.</a:t>
            </a:r>
            <a:endParaRPr dirty="0"/>
          </a:p>
        </p:txBody>
      </p:sp>
      <p:sp>
        <p:nvSpPr>
          <p:cNvPr id="3" name="Title">
            <a:extLst>
              <a:ext uri="{FF2B5EF4-FFF2-40B4-BE49-F238E27FC236}">
                <a16:creationId xmlns:a16="http://schemas.microsoft.com/office/drawing/2014/main" id="{496CD303-A3F5-8789-6A61-3AF27ADA422E}"/>
              </a:ext>
            </a:extLst>
          </p:cNvPr>
          <p:cNvSpPr>
            <a:spLocks noGrp="1"/>
          </p:cNvSpPr>
          <p:nvPr>
            <p:ph type="body" sz="quarter" idx="4294967295"/>
          </p:nvPr>
        </p:nvSpPr>
        <p:spPr>
          <a:xfrm>
            <a:off x="10642600" y="839788"/>
            <a:ext cx="1549400" cy="320675"/>
          </a:xfrm>
        </p:spPr>
        <p:txBody>
          <a:bodyPr>
            <a:normAutofit fontScale="85000" lnSpcReduction="20000"/>
          </a:bodyPr>
          <a:lstStyle/>
          <a:p>
            <a:r>
              <a:rPr lang="en-GB" dirty="0"/>
              <a:t>Answered: 140</a:t>
            </a:r>
            <a:endParaRPr dirty="0"/>
          </a:p>
        </p:txBody>
      </p:sp>
      <p:graphicFrame>
        <p:nvGraphicFramePr>
          <p:cNvPr id="4" name="Chart Placeholder">
            <a:extLst>
              <a:ext uri="{FF2B5EF4-FFF2-40B4-BE49-F238E27FC236}">
                <a16:creationId xmlns:a16="http://schemas.microsoft.com/office/drawing/2014/main" id="{2EEAFDFC-2002-E128-98B1-188D0223F390}"/>
              </a:ext>
            </a:extLst>
          </p:cNvPr>
          <p:cNvGraphicFramePr>
            <a:graphicFrameLocks noGrp="1"/>
          </p:cNvGraphicFramePr>
          <p:nvPr>
            <p:extLst>
              <p:ext uri="{D42A27DB-BD31-4B8C-83A1-F6EECF244321}">
                <p14:modId xmlns:p14="http://schemas.microsoft.com/office/powerpoint/2010/main" val="4278113731"/>
              </p:ext>
            </p:extLst>
          </p:nvPr>
        </p:nvGraphicFramePr>
        <p:xfrm>
          <a:off x="132782" y="1399545"/>
          <a:ext cx="9331569" cy="475868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a:extLst>
              <a:ext uri="{FF2B5EF4-FFF2-40B4-BE49-F238E27FC236}">
                <a16:creationId xmlns:a16="http://schemas.microsoft.com/office/drawing/2014/main" id="{5426D51B-51AB-51C9-AC9D-0B2134ECAD5F}"/>
              </a:ext>
            </a:extLst>
          </p:cNvPr>
          <p:cNvSpPr txBox="1"/>
          <p:nvPr/>
        </p:nvSpPr>
        <p:spPr>
          <a:xfrm>
            <a:off x="9806136" y="2347102"/>
            <a:ext cx="2099387" cy="304178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kern="1200" dirty="0">
                <a:solidFill>
                  <a:srgbClr val="FF0000"/>
                </a:solidFill>
              </a:rPr>
              <a:t>Score indicates the percentage of respondents that had this item in top three</a:t>
            </a:r>
          </a:p>
        </p:txBody>
      </p:sp>
    </p:spTree>
    <p:extLst>
      <p:ext uri="{BB962C8B-B14F-4D97-AF65-F5344CB8AC3E}">
        <p14:creationId xmlns:p14="http://schemas.microsoft.com/office/powerpoint/2010/main" val="2683393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graphicEl>
                                              <a:chart seriesIdx="0" categoryIdx="-4" bldStep="series"/>
                                            </p:graphicEl>
                                          </p:spTgt>
                                        </p:tgtEl>
                                        <p:attrNameLst>
                                          <p:attrName>style.visibility</p:attrName>
                                        </p:attrNameLst>
                                      </p:cBhvr>
                                      <p:to>
                                        <p:strVal val="visible"/>
                                      </p:to>
                                    </p:set>
                                    <p:anim calcmode="lin" valueType="num">
                                      <p:cBhvr additive="base">
                                        <p:cTn id="7" dur="500" fill="hold"/>
                                        <p:tgtEl>
                                          <p:spTgt spid="4">
                                            <p:graphicEl>
                                              <a:chart seriesIdx="0" categoryIdx="-4" bldStep="series"/>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graphicEl>
                                              <a:chart seriesIdx="0" categoryIdx="-4" bldStep="series"/>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8B560-4EE4-DFC0-FB98-7797C6E62FD0}"/>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5264CDE7-703A-F5DE-39B8-B9133F08CF40}"/>
              </a:ext>
            </a:extLst>
          </p:cNvPr>
          <p:cNvSpPr>
            <a:spLocks noGrp="1"/>
          </p:cNvSpPr>
          <p:nvPr>
            <p:ph type="title" idx="4294967295"/>
          </p:nvPr>
        </p:nvSpPr>
        <p:spPr>
          <a:xfrm>
            <a:off x="0" y="155575"/>
            <a:ext cx="12192000" cy="731838"/>
          </a:xfrm>
        </p:spPr>
        <p:txBody>
          <a:bodyPr>
            <a:noAutofit/>
          </a:bodyPr>
          <a:lstStyle/>
          <a:p>
            <a:pPr algn="ctr"/>
            <a:r>
              <a:rPr lang="en-GB" sz="3600" dirty="0"/>
              <a:t>Activities of interest by church youth</a:t>
            </a:r>
            <a:endParaRPr sz="3600" dirty="0"/>
          </a:p>
        </p:txBody>
      </p:sp>
      <p:graphicFrame>
        <p:nvGraphicFramePr>
          <p:cNvPr id="4" name="Table Placeholder">
            <a:extLst>
              <a:ext uri="{FF2B5EF4-FFF2-40B4-BE49-F238E27FC236}">
                <a16:creationId xmlns:a16="http://schemas.microsoft.com/office/drawing/2014/main" id="{AAA1E173-4C54-7388-F933-032D85A4B348}"/>
              </a:ext>
            </a:extLst>
          </p:cNvPr>
          <p:cNvGraphicFramePr>
            <a:graphicFrameLocks/>
          </p:cNvGraphicFramePr>
          <p:nvPr>
            <p:extLst>
              <p:ext uri="{D42A27DB-BD31-4B8C-83A1-F6EECF244321}">
                <p14:modId xmlns:p14="http://schemas.microsoft.com/office/powerpoint/2010/main" val="1281277899"/>
              </p:ext>
            </p:extLst>
          </p:nvPr>
        </p:nvGraphicFramePr>
        <p:xfrm>
          <a:off x="1250302" y="958499"/>
          <a:ext cx="9554548" cy="5020840"/>
        </p:xfrm>
        <a:graphic>
          <a:graphicData uri="http://schemas.openxmlformats.org/drawingml/2006/table">
            <a:tbl>
              <a:tblPr>
                <a:tableStyleId>{8A107856-5554-42FB-B03E-39F5DBC370BA}</a:tableStyleId>
              </a:tblPr>
              <a:tblGrid>
                <a:gridCol w="3205622">
                  <a:extLst>
                    <a:ext uri="{9D8B030D-6E8A-4147-A177-3AD203B41FA5}">
                      <a16:colId xmlns:a16="http://schemas.microsoft.com/office/drawing/2014/main" val="20001"/>
                    </a:ext>
                  </a:extLst>
                </a:gridCol>
                <a:gridCol w="3041930">
                  <a:extLst>
                    <a:ext uri="{9D8B030D-6E8A-4147-A177-3AD203B41FA5}">
                      <a16:colId xmlns:a16="http://schemas.microsoft.com/office/drawing/2014/main" val="20003"/>
                    </a:ext>
                  </a:extLst>
                </a:gridCol>
                <a:gridCol w="3306996">
                  <a:extLst>
                    <a:ext uri="{9D8B030D-6E8A-4147-A177-3AD203B41FA5}">
                      <a16:colId xmlns:a16="http://schemas.microsoft.com/office/drawing/2014/main" val="20004"/>
                    </a:ext>
                  </a:extLst>
                </a:gridCol>
              </a:tblGrid>
              <a:tr h="674132">
                <a:tc>
                  <a:txBody>
                    <a:bodyPr/>
                    <a:lstStyle/>
                    <a:p>
                      <a:pPr algn="ctr"/>
                      <a:r>
                        <a:rPr lang="en-US" sz="1900" dirty="0"/>
                        <a:t>Regular Activities Not Offered - Interested</a:t>
                      </a:r>
                      <a:endParaRPr lang="en-US" sz="1900" b="0" dirty="0">
                        <a:solidFill>
                          <a:schemeClr val="bg1">
                            <a:lumMod val="50000"/>
                          </a:schemeClr>
                        </a:solidFill>
                      </a:endParaRPr>
                    </a:p>
                  </a:txBody>
                  <a:tcPr marL="121920" marR="121920" marT="60960" marB="60960" anchor="ctr"/>
                </a:tc>
                <a:tc>
                  <a:txBody>
                    <a:bodyPr/>
                    <a:lstStyle/>
                    <a:p>
                      <a:pPr algn="ctr"/>
                      <a:r>
                        <a:rPr lang="en-US" sz="1900" dirty="0"/>
                        <a:t>Unique activities</a:t>
                      </a:r>
                    </a:p>
                    <a:p>
                      <a:pPr algn="ctr"/>
                      <a:r>
                        <a:rPr lang="en-US" sz="1900" dirty="0"/>
                        <a:t>Not Offered - Interested</a:t>
                      </a:r>
                      <a:endParaRPr lang="en-US" sz="1900" b="0" dirty="0">
                        <a:solidFill>
                          <a:schemeClr val="bg1">
                            <a:lumMod val="50000"/>
                          </a:schemeClr>
                        </a:solidFill>
                      </a:endParaRPr>
                    </a:p>
                  </a:txBody>
                  <a:tcPr marL="121920" marR="121920" marT="60960" marB="60960" anchor="ctr"/>
                </a:tc>
                <a:tc>
                  <a:txBody>
                    <a:bodyPr/>
                    <a:lstStyle/>
                    <a:p>
                      <a:pPr algn="ctr"/>
                      <a:r>
                        <a:rPr lang="en-US" sz="1900" dirty="0"/>
                        <a:t>Personal Growth</a:t>
                      </a:r>
                    </a:p>
                    <a:p>
                      <a:pPr algn="ctr"/>
                      <a:r>
                        <a:rPr lang="en-US" sz="1900" dirty="0"/>
                        <a:t>Not Offered - Interested</a:t>
                      </a:r>
                      <a:endParaRPr lang="en-US" sz="1900" b="0" dirty="0">
                        <a:solidFill>
                          <a:schemeClr val="bg1">
                            <a:lumMod val="50000"/>
                          </a:schemeClr>
                        </a:solidFill>
                      </a:endParaRPr>
                    </a:p>
                  </a:txBody>
                  <a:tcPr marL="121920" marR="121920" marT="60960" marB="60960" anchor="ctr"/>
                </a:tc>
                <a:extLst>
                  <a:ext uri="{0D108BD9-81ED-4DB2-BD59-A6C34878D82A}">
                    <a16:rowId xmlns:a16="http://schemas.microsoft.com/office/drawing/2014/main" val="10000"/>
                  </a:ext>
                </a:extLst>
              </a:tr>
              <a:tr h="588601">
                <a:tc>
                  <a:txBody>
                    <a:bodyPr/>
                    <a:lstStyle/>
                    <a:p>
                      <a:pPr algn="ctr"/>
                      <a:r>
                        <a:rPr lang="en-US" sz="2400" dirty="0">
                          <a:solidFill>
                            <a:schemeClr val="bg1"/>
                          </a:solidFill>
                        </a:rPr>
                        <a:t>28.13%   (09)</a:t>
                      </a:r>
                      <a:endParaRPr lang="en-US" sz="2400" b="0" dirty="0">
                        <a:solidFill>
                          <a:schemeClr val="bg1"/>
                        </a:solidFill>
                      </a:endParaRPr>
                    </a:p>
                  </a:txBody>
                  <a:tcPr marL="121920" marR="121920" marT="60960" marB="60960" anchor="ctr">
                    <a:solidFill>
                      <a:schemeClr val="accent2">
                        <a:lumMod val="75000"/>
                      </a:schemeClr>
                    </a:solidFill>
                  </a:tcPr>
                </a:tc>
                <a:tc>
                  <a:txBody>
                    <a:bodyPr/>
                    <a:lstStyle/>
                    <a:p>
                      <a:pPr algn="ctr"/>
                      <a:r>
                        <a:rPr lang="en-US" sz="2400" kern="1200" dirty="0">
                          <a:solidFill>
                            <a:schemeClr val="bg1"/>
                          </a:solidFill>
                          <a:latin typeface="+mn-lt"/>
                          <a:ea typeface="+mn-ea"/>
                          <a:cs typeface="+mn-cs"/>
                        </a:rPr>
                        <a:t>51.52% (17)</a:t>
                      </a:r>
                    </a:p>
                  </a:txBody>
                  <a:tcPr marL="121920" marR="121920" marT="60960" marB="60960" anchor="ctr">
                    <a:solidFill>
                      <a:schemeClr val="accent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bg1"/>
                          </a:solidFill>
                          <a:latin typeface="+mn-lt"/>
                          <a:ea typeface="+mn-ea"/>
                          <a:cs typeface="+mn-cs"/>
                        </a:rPr>
                        <a:t>42.42% (14)</a:t>
                      </a:r>
                    </a:p>
                  </a:txBody>
                  <a:tcPr marL="121920" marR="121920" marT="60960" marB="60960" anchor="ctr">
                    <a:solidFill>
                      <a:schemeClr val="accent2">
                        <a:lumMod val="75000"/>
                      </a:schemeClr>
                    </a:solidFill>
                  </a:tcPr>
                </a:tc>
                <a:extLst>
                  <a:ext uri="{0D108BD9-81ED-4DB2-BD59-A6C34878D82A}">
                    <a16:rowId xmlns:a16="http://schemas.microsoft.com/office/drawing/2014/main" val="10001"/>
                  </a:ext>
                </a:extLst>
              </a:tr>
              <a:tr h="609185">
                <a:tc>
                  <a:txBody>
                    <a:bodyPr/>
                    <a:lstStyle/>
                    <a:p>
                      <a:pPr algn="ctr"/>
                      <a:r>
                        <a:rPr lang="en-US" sz="2400" dirty="0">
                          <a:solidFill>
                            <a:schemeClr val="bg1"/>
                          </a:solidFill>
                        </a:rPr>
                        <a:t>51.52% (17)</a:t>
                      </a:r>
                      <a:endParaRPr lang="en-US" sz="2400" b="0" dirty="0">
                        <a:solidFill>
                          <a:schemeClr val="bg1"/>
                        </a:solidFill>
                      </a:endParaRPr>
                    </a:p>
                  </a:txBody>
                  <a:tcPr marL="121920" marR="121920" marT="60960" marB="60960" anchor="ctr">
                    <a:solidFill>
                      <a:schemeClr val="accent2">
                        <a:lumMod val="75000"/>
                      </a:schemeClr>
                    </a:solidFill>
                  </a:tcPr>
                </a:tc>
                <a:tc>
                  <a:txBody>
                    <a:bodyPr/>
                    <a:lstStyle/>
                    <a:p>
                      <a:pPr algn="ctr"/>
                      <a:r>
                        <a:rPr lang="en-US" sz="2400" kern="1200" dirty="0">
                          <a:solidFill>
                            <a:schemeClr val="bg1"/>
                          </a:solidFill>
                          <a:latin typeface="+mn-lt"/>
                          <a:ea typeface="+mn-ea"/>
                          <a:cs typeface="+mn-cs"/>
                        </a:rPr>
                        <a:t>48.48% (16)</a:t>
                      </a:r>
                    </a:p>
                  </a:txBody>
                  <a:tcPr marL="121920" marR="121920" marT="60960" marB="60960" anchor="ctr">
                    <a:solidFill>
                      <a:schemeClr val="accent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bg1"/>
                          </a:solidFill>
                          <a:latin typeface="+mn-lt"/>
                          <a:ea typeface="+mn-ea"/>
                          <a:cs typeface="+mn-cs"/>
                        </a:rPr>
                        <a:t>45.45% (15)</a:t>
                      </a:r>
                    </a:p>
                  </a:txBody>
                  <a:tcPr marL="121920" marR="121920" marT="60960" marB="60960" anchor="ctr">
                    <a:solidFill>
                      <a:schemeClr val="accent2">
                        <a:lumMod val="75000"/>
                      </a:schemeClr>
                    </a:solidFill>
                  </a:tcPr>
                </a:tc>
                <a:extLst>
                  <a:ext uri="{0D108BD9-81ED-4DB2-BD59-A6C34878D82A}">
                    <a16:rowId xmlns:a16="http://schemas.microsoft.com/office/drawing/2014/main" val="10002"/>
                  </a:ext>
                </a:extLst>
              </a:tr>
              <a:tr h="554389">
                <a:tc>
                  <a:txBody>
                    <a:bodyPr/>
                    <a:lstStyle/>
                    <a:p>
                      <a:pPr algn="ctr"/>
                      <a:r>
                        <a:rPr lang="en-US" sz="2400" dirty="0">
                          <a:solidFill>
                            <a:schemeClr val="bg1"/>
                          </a:solidFill>
                        </a:rPr>
                        <a:t>21.21% (07)</a:t>
                      </a:r>
                      <a:endParaRPr lang="en-US" sz="2400" b="0" dirty="0">
                        <a:solidFill>
                          <a:schemeClr val="bg1"/>
                        </a:solidFill>
                      </a:endParaRPr>
                    </a:p>
                  </a:txBody>
                  <a:tcPr marL="121920" marR="121920" marT="60960" marB="60960" anchor="ctr">
                    <a:solidFill>
                      <a:schemeClr val="accent2">
                        <a:lumMod val="75000"/>
                      </a:schemeClr>
                    </a:solidFill>
                  </a:tcPr>
                </a:tc>
                <a:tc>
                  <a:txBody>
                    <a:bodyPr/>
                    <a:lstStyle/>
                    <a:p>
                      <a:pPr algn="ctr"/>
                      <a:r>
                        <a:rPr lang="en-US" sz="2400" kern="1200" dirty="0">
                          <a:solidFill>
                            <a:schemeClr val="bg1"/>
                          </a:solidFill>
                          <a:latin typeface="+mn-lt"/>
                          <a:ea typeface="+mn-ea"/>
                          <a:cs typeface="+mn-cs"/>
                        </a:rPr>
                        <a:t>43.75% (14)</a:t>
                      </a:r>
                    </a:p>
                  </a:txBody>
                  <a:tcPr marL="121920" marR="121920" marT="60960" marB="60960" anchor="ctr">
                    <a:solidFill>
                      <a:schemeClr val="accent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bg1"/>
                          </a:solidFill>
                          <a:latin typeface="+mn-lt"/>
                          <a:ea typeface="+mn-ea"/>
                          <a:cs typeface="+mn-cs"/>
                        </a:rPr>
                        <a:t>54.55% (18)</a:t>
                      </a:r>
                    </a:p>
                  </a:txBody>
                  <a:tcPr marL="121920" marR="121920" marT="60960" marB="60960" anchor="ctr">
                    <a:solidFill>
                      <a:schemeClr val="accent2">
                        <a:lumMod val="75000"/>
                      </a:schemeClr>
                    </a:solidFill>
                  </a:tcPr>
                </a:tc>
                <a:extLst>
                  <a:ext uri="{0D108BD9-81ED-4DB2-BD59-A6C34878D82A}">
                    <a16:rowId xmlns:a16="http://schemas.microsoft.com/office/drawing/2014/main" val="10003"/>
                  </a:ext>
                </a:extLst>
              </a:tr>
              <a:tr h="663246">
                <a:tc>
                  <a:txBody>
                    <a:bodyPr/>
                    <a:lstStyle/>
                    <a:p>
                      <a:pPr algn="ctr"/>
                      <a:r>
                        <a:rPr lang="en-US" sz="2400" dirty="0">
                          <a:solidFill>
                            <a:schemeClr val="bg1"/>
                          </a:solidFill>
                        </a:rPr>
                        <a:t>25.00% (08)</a:t>
                      </a:r>
                      <a:endParaRPr lang="en-US" sz="2400" b="0" dirty="0">
                        <a:solidFill>
                          <a:schemeClr val="bg1"/>
                        </a:solidFill>
                      </a:endParaRPr>
                    </a:p>
                  </a:txBody>
                  <a:tcPr marL="121920" marR="121920" marT="60960" marB="60960" anchor="ctr">
                    <a:solidFill>
                      <a:schemeClr val="accent2">
                        <a:lumMod val="75000"/>
                      </a:schemeClr>
                    </a:solidFill>
                  </a:tcPr>
                </a:tc>
                <a:tc>
                  <a:txBody>
                    <a:bodyPr/>
                    <a:lstStyle/>
                    <a:p>
                      <a:pPr algn="ctr"/>
                      <a:r>
                        <a:rPr lang="en-US" sz="2400" kern="1200" dirty="0">
                          <a:solidFill>
                            <a:schemeClr val="bg1"/>
                          </a:solidFill>
                          <a:latin typeface="+mn-lt"/>
                          <a:ea typeface="+mn-ea"/>
                          <a:cs typeface="+mn-cs"/>
                        </a:rPr>
                        <a:t>69.70% (23)</a:t>
                      </a:r>
                    </a:p>
                  </a:txBody>
                  <a:tcPr marL="121920" marR="121920" marT="60960" marB="60960" anchor="ctr">
                    <a:solidFill>
                      <a:schemeClr val="accent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bg1"/>
                          </a:solidFill>
                          <a:latin typeface="+mn-lt"/>
                          <a:ea typeface="+mn-ea"/>
                          <a:cs typeface="+mn-cs"/>
                        </a:rPr>
                        <a:t>48.48% (16)</a:t>
                      </a:r>
                    </a:p>
                  </a:txBody>
                  <a:tcPr marL="121920" marR="121920" marT="60960" marB="60960" anchor="ctr">
                    <a:solidFill>
                      <a:schemeClr val="accent2">
                        <a:lumMod val="75000"/>
                      </a:schemeClr>
                    </a:solidFill>
                  </a:tcPr>
                </a:tc>
                <a:extLst>
                  <a:ext uri="{0D108BD9-81ED-4DB2-BD59-A6C34878D82A}">
                    <a16:rowId xmlns:a16="http://schemas.microsoft.com/office/drawing/2014/main" val="10004"/>
                  </a:ext>
                </a:extLst>
              </a:tr>
              <a:tr h="634793">
                <a:tc>
                  <a:txBody>
                    <a:bodyPr/>
                    <a:lstStyle/>
                    <a:p>
                      <a:pPr algn="ctr"/>
                      <a:r>
                        <a:rPr lang="en-US" sz="2400" dirty="0">
                          <a:solidFill>
                            <a:schemeClr val="bg1"/>
                          </a:solidFill>
                        </a:rPr>
                        <a:t>42.42% (14)</a:t>
                      </a:r>
                      <a:endParaRPr lang="en-US" sz="2400" b="0" dirty="0">
                        <a:solidFill>
                          <a:schemeClr val="bg1"/>
                        </a:solidFill>
                      </a:endParaRPr>
                    </a:p>
                  </a:txBody>
                  <a:tcPr marL="121920" marR="121920" marT="60960" marB="60960" anchor="ctr">
                    <a:solidFill>
                      <a:schemeClr val="accent2">
                        <a:lumMod val="75000"/>
                      </a:schemeClr>
                    </a:solidFill>
                  </a:tcPr>
                </a:tc>
                <a:tc>
                  <a:txBody>
                    <a:bodyPr/>
                    <a:lstStyle/>
                    <a:p>
                      <a:pPr algn="ctr"/>
                      <a:r>
                        <a:rPr lang="en-US" sz="2400" kern="1200" dirty="0">
                          <a:solidFill>
                            <a:schemeClr val="bg1"/>
                          </a:solidFill>
                          <a:latin typeface="+mn-lt"/>
                          <a:ea typeface="+mn-ea"/>
                          <a:cs typeface="+mn-cs"/>
                        </a:rPr>
                        <a:t>54.55% (18)</a:t>
                      </a:r>
                    </a:p>
                  </a:txBody>
                  <a:tcPr marL="121920" marR="121920" marT="60960" marB="60960" anchor="ctr">
                    <a:solidFill>
                      <a:schemeClr val="accent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bg1"/>
                          </a:solidFill>
                          <a:latin typeface="+mn-lt"/>
                          <a:ea typeface="+mn-ea"/>
                          <a:cs typeface="+mn-cs"/>
                        </a:rPr>
                        <a:t>60.61% (20)</a:t>
                      </a:r>
                    </a:p>
                  </a:txBody>
                  <a:tcPr marL="121920" marR="121920" marT="60960" marB="60960" anchor="ctr">
                    <a:solidFill>
                      <a:schemeClr val="accent2">
                        <a:lumMod val="75000"/>
                      </a:schemeClr>
                    </a:solidFill>
                  </a:tcPr>
                </a:tc>
                <a:extLst>
                  <a:ext uri="{0D108BD9-81ED-4DB2-BD59-A6C34878D82A}">
                    <a16:rowId xmlns:a16="http://schemas.microsoft.com/office/drawing/2014/main" val="10005"/>
                  </a:ext>
                </a:extLst>
              </a:tr>
              <a:tr h="6347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rPr>
                        <a:t>48.48% (16)</a:t>
                      </a:r>
                      <a:endParaRPr lang="en-US" sz="2400" b="0" dirty="0">
                        <a:solidFill>
                          <a:schemeClr val="bg1"/>
                        </a:solidFill>
                      </a:endParaRPr>
                    </a:p>
                  </a:txBody>
                  <a:tcPr marL="121920" marR="121920" marT="60960" marB="60960" anchor="ctr">
                    <a:solidFill>
                      <a:schemeClr val="accent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bg1"/>
                          </a:solidFill>
                          <a:latin typeface="+mn-lt"/>
                          <a:ea typeface="+mn-ea"/>
                          <a:cs typeface="+mn-cs"/>
                        </a:rPr>
                        <a:t>60.61% (20)</a:t>
                      </a:r>
                    </a:p>
                  </a:txBody>
                  <a:tcPr marL="121920" marR="121920" marT="60960" marB="60960" anchor="ctr">
                    <a:solidFill>
                      <a:schemeClr val="accent2">
                        <a:lumMod val="75000"/>
                      </a:schemeClr>
                    </a:solidFill>
                  </a:tcPr>
                </a:tc>
                <a:tc>
                  <a:txBody>
                    <a:bodyPr/>
                    <a:lstStyle/>
                    <a:p>
                      <a:pPr algn="ctr"/>
                      <a:endParaRPr lang="en-US" sz="2000" b="0" dirty="0">
                        <a:solidFill>
                          <a:schemeClr val="bg1"/>
                        </a:solidFill>
                      </a:endParaRPr>
                    </a:p>
                  </a:txBody>
                  <a:tcPr marL="121920" marR="121920" marT="60960" marB="60960" anchor="ctr">
                    <a:solidFill>
                      <a:schemeClr val="accent2">
                        <a:lumMod val="75000"/>
                      </a:schemeClr>
                    </a:solidFill>
                  </a:tcPr>
                </a:tc>
                <a:extLst>
                  <a:ext uri="{0D108BD9-81ED-4DB2-BD59-A6C34878D82A}">
                    <a16:rowId xmlns:a16="http://schemas.microsoft.com/office/drawing/2014/main" val="2950733111"/>
                  </a:ext>
                </a:extLst>
              </a:tr>
              <a:tr h="6347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a:solidFill>
                            <a:srgbClr val="FF0000"/>
                          </a:solidFill>
                          <a:highlight>
                            <a:srgbClr val="FFFF00"/>
                          </a:highlight>
                        </a:rPr>
                        <a:t>36.12667%</a:t>
                      </a:r>
                      <a:endParaRPr lang="en-US" sz="3200" b="0" dirty="0">
                        <a:solidFill>
                          <a:srgbClr val="FF0000"/>
                        </a:solidFill>
                        <a:highlight>
                          <a:srgbClr val="FFFF00"/>
                        </a:highlight>
                      </a:endParaRPr>
                    </a:p>
                  </a:txBody>
                  <a:tcPr marL="121920" marR="121920" marT="60960" marB="60960" anchor="ctr">
                    <a:solidFill>
                      <a:schemeClr val="accent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kern="1200" dirty="0">
                          <a:solidFill>
                            <a:srgbClr val="FF0000"/>
                          </a:solidFill>
                          <a:highlight>
                            <a:srgbClr val="FFFF00"/>
                          </a:highlight>
                          <a:latin typeface="+mn-lt"/>
                          <a:ea typeface="+mn-ea"/>
                          <a:cs typeface="+mn-cs"/>
                        </a:rPr>
                        <a:t>54.76833%</a:t>
                      </a:r>
                    </a:p>
                  </a:txBody>
                  <a:tcPr marL="121920" marR="121920" marT="60960" marB="60960" anchor="ctr">
                    <a:solidFill>
                      <a:schemeClr val="accent2">
                        <a:lumMod val="75000"/>
                      </a:schemeClr>
                    </a:solidFill>
                  </a:tcPr>
                </a:tc>
                <a:tc>
                  <a:txBody>
                    <a:bodyPr/>
                    <a:lstStyle/>
                    <a:p>
                      <a:pPr algn="ctr"/>
                      <a:r>
                        <a:rPr lang="en-US" sz="3200" b="0" dirty="0">
                          <a:solidFill>
                            <a:srgbClr val="FF0000"/>
                          </a:solidFill>
                          <a:highlight>
                            <a:srgbClr val="FFFF00"/>
                          </a:highlight>
                        </a:rPr>
                        <a:t>50.3020%</a:t>
                      </a:r>
                    </a:p>
                  </a:txBody>
                  <a:tcPr marL="121920" marR="121920" marT="60960" marB="60960" anchor="ctr">
                    <a:solidFill>
                      <a:schemeClr val="accent2">
                        <a:lumMod val="75000"/>
                      </a:schemeClr>
                    </a:solidFill>
                  </a:tcPr>
                </a:tc>
                <a:extLst>
                  <a:ext uri="{0D108BD9-81ED-4DB2-BD59-A6C34878D82A}">
                    <a16:rowId xmlns:a16="http://schemas.microsoft.com/office/drawing/2014/main" val="4045307730"/>
                  </a:ext>
                </a:extLst>
              </a:tr>
            </a:tbl>
          </a:graphicData>
        </a:graphic>
      </p:graphicFrame>
    </p:spTree>
    <p:extLst>
      <p:ext uri="{BB962C8B-B14F-4D97-AF65-F5344CB8AC3E}">
        <p14:creationId xmlns:p14="http://schemas.microsoft.com/office/powerpoint/2010/main" val="25511015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90BAC-56AE-6176-3764-BA42EE17F148}"/>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74850992-20A6-2B70-FBCC-2838262C4B98}"/>
              </a:ext>
            </a:extLst>
          </p:cNvPr>
          <p:cNvSpPr>
            <a:spLocks noGrp="1"/>
          </p:cNvSpPr>
          <p:nvPr>
            <p:ph type="title" idx="4294967295"/>
          </p:nvPr>
        </p:nvSpPr>
        <p:spPr>
          <a:xfrm>
            <a:off x="0" y="155575"/>
            <a:ext cx="12192000" cy="731838"/>
          </a:xfrm>
        </p:spPr>
        <p:txBody>
          <a:bodyPr>
            <a:noAutofit/>
          </a:bodyPr>
          <a:lstStyle/>
          <a:p>
            <a:pPr algn="ctr"/>
            <a:r>
              <a:rPr lang="en-GB" sz="3600" dirty="0"/>
              <a:t>Activities of interest by ALHS youth</a:t>
            </a:r>
            <a:endParaRPr sz="3600" dirty="0"/>
          </a:p>
        </p:txBody>
      </p:sp>
      <p:graphicFrame>
        <p:nvGraphicFramePr>
          <p:cNvPr id="4" name="Table Placeholder">
            <a:extLst>
              <a:ext uri="{FF2B5EF4-FFF2-40B4-BE49-F238E27FC236}">
                <a16:creationId xmlns:a16="http://schemas.microsoft.com/office/drawing/2014/main" id="{E3E0CB60-F58D-5A97-C52D-A30775BC495B}"/>
              </a:ext>
            </a:extLst>
          </p:cNvPr>
          <p:cNvGraphicFramePr>
            <a:graphicFrameLocks/>
          </p:cNvGraphicFramePr>
          <p:nvPr/>
        </p:nvGraphicFramePr>
        <p:xfrm>
          <a:off x="1162050" y="887413"/>
          <a:ext cx="9867900" cy="5417436"/>
        </p:xfrm>
        <a:graphic>
          <a:graphicData uri="http://schemas.openxmlformats.org/drawingml/2006/table">
            <a:tbl>
              <a:tblPr>
                <a:tableStyleId>{8A107856-5554-42FB-B03E-39F5DBC370BA}</a:tableStyleId>
              </a:tblPr>
              <a:tblGrid>
                <a:gridCol w="3310754">
                  <a:extLst>
                    <a:ext uri="{9D8B030D-6E8A-4147-A177-3AD203B41FA5}">
                      <a16:colId xmlns:a16="http://schemas.microsoft.com/office/drawing/2014/main" val="20001"/>
                    </a:ext>
                  </a:extLst>
                </a:gridCol>
                <a:gridCol w="3141694">
                  <a:extLst>
                    <a:ext uri="{9D8B030D-6E8A-4147-A177-3AD203B41FA5}">
                      <a16:colId xmlns:a16="http://schemas.microsoft.com/office/drawing/2014/main" val="20003"/>
                    </a:ext>
                  </a:extLst>
                </a:gridCol>
                <a:gridCol w="3415452">
                  <a:extLst>
                    <a:ext uri="{9D8B030D-6E8A-4147-A177-3AD203B41FA5}">
                      <a16:colId xmlns:a16="http://schemas.microsoft.com/office/drawing/2014/main" val="20004"/>
                    </a:ext>
                  </a:extLst>
                </a:gridCol>
              </a:tblGrid>
              <a:tr h="673811">
                <a:tc>
                  <a:txBody>
                    <a:bodyPr/>
                    <a:lstStyle/>
                    <a:p>
                      <a:pPr algn="ctr"/>
                      <a:r>
                        <a:rPr lang="en-US" sz="1800" dirty="0"/>
                        <a:t>N.O. - Int</a:t>
                      </a:r>
                      <a:endParaRPr lang="en-US" sz="1800" b="0" dirty="0">
                        <a:solidFill>
                          <a:schemeClr val="bg1">
                            <a:lumMod val="50000"/>
                          </a:schemeClr>
                        </a:solidFill>
                      </a:endParaRPr>
                    </a:p>
                  </a:txBody>
                  <a:tcPr marL="121920" marR="121920" marT="60960" marB="60960" anchor="ctr"/>
                </a:tc>
                <a:tc>
                  <a:txBody>
                    <a:bodyPr/>
                    <a:lstStyle/>
                    <a:p>
                      <a:pPr algn="ctr"/>
                      <a:r>
                        <a:rPr lang="en-US" sz="1900" dirty="0"/>
                        <a:t>Unique activities</a:t>
                      </a:r>
                    </a:p>
                    <a:p>
                      <a:pPr algn="ctr"/>
                      <a:r>
                        <a:rPr lang="en-US" sz="1900" dirty="0"/>
                        <a:t>Not Offered - Interested</a:t>
                      </a:r>
                      <a:endParaRPr lang="en-US" sz="1900" b="0" dirty="0">
                        <a:solidFill>
                          <a:schemeClr val="bg1">
                            <a:lumMod val="50000"/>
                          </a:schemeClr>
                        </a:solidFill>
                      </a:endParaRPr>
                    </a:p>
                  </a:txBody>
                  <a:tcPr marL="121920" marR="121920" marT="60960" marB="60960" anchor="ctr"/>
                </a:tc>
                <a:tc>
                  <a:txBody>
                    <a:bodyPr/>
                    <a:lstStyle/>
                    <a:p>
                      <a:pPr algn="ctr"/>
                      <a:r>
                        <a:rPr lang="en-US" sz="1900" dirty="0"/>
                        <a:t>Personal Growth</a:t>
                      </a:r>
                    </a:p>
                    <a:p>
                      <a:pPr algn="ctr"/>
                      <a:r>
                        <a:rPr lang="en-US" sz="1900" dirty="0"/>
                        <a:t>Not Offered - Interested</a:t>
                      </a:r>
                      <a:endParaRPr lang="en-US" sz="1900" b="0" dirty="0">
                        <a:solidFill>
                          <a:schemeClr val="bg1">
                            <a:lumMod val="50000"/>
                          </a:schemeClr>
                        </a:solidFill>
                      </a:endParaRPr>
                    </a:p>
                  </a:txBody>
                  <a:tcPr marL="121920" marR="121920" marT="60960" marB="60960" anchor="ctr"/>
                </a:tc>
                <a:extLst>
                  <a:ext uri="{0D108BD9-81ED-4DB2-BD59-A6C34878D82A}">
                    <a16:rowId xmlns:a16="http://schemas.microsoft.com/office/drawing/2014/main" val="10000"/>
                  </a:ext>
                </a:extLst>
              </a:tr>
              <a:tr h="527330">
                <a:tc>
                  <a:txBody>
                    <a:bodyPr/>
                    <a:lstStyle/>
                    <a:p>
                      <a:pPr marL="0" algn="ctr" defTabSz="914400" rtl="0" eaLnBrk="1" latinLnBrk="0" hangingPunct="1"/>
                      <a:r>
                        <a:rPr lang="en-US" sz="2800" kern="1200" dirty="0">
                          <a:solidFill>
                            <a:schemeClr val="bg1"/>
                          </a:solidFill>
                          <a:latin typeface="+mn-lt"/>
                          <a:ea typeface="+mn-ea"/>
                          <a:cs typeface="+mn-cs"/>
                        </a:rPr>
                        <a:t>21.89%  (37)</a:t>
                      </a:r>
                    </a:p>
                  </a:txBody>
                  <a:tcPr marL="121920" marR="121920" marT="60960" marB="60960" anchor="ctr">
                    <a:solidFill>
                      <a:schemeClr val="accent2">
                        <a:lumMod val="75000"/>
                      </a:schemeClr>
                    </a:solidFill>
                  </a:tcPr>
                </a:tc>
                <a:tc>
                  <a:txBody>
                    <a:bodyPr/>
                    <a:lstStyle/>
                    <a:p>
                      <a:pPr algn="ctr"/>
                      <a:r>
                        <a:rPr lang="en-US" sz="2800" dirty="0">
                          <a:solidFill>
                            <a:schemeClr val="bg1"/>
                          </a:solidFill>
                        </a:rPr>
                        <a:t>44.38% (75)</a:t>
                      </a:r>
                      <a:endParaRPr lang="en-US" sz="2800" b="0" dirty="0">
                        <a:solidFill>
                          <a:schemeClr val="bg1"/>
                        </a:solidFill>
                      </a:endParaRPr>
                    </a:p>
                  </a:txBody>
                  <a:tcPr marL="121920" marR="121920" marT="60960" marB="60960" anchor="ctr">
                    <a:solidFill>
                      <a:schemeClr val="accent2">
                        <a:lumMod val="75000"/>
                      </a:schemeClr>
                    </a:solidFill>
                  </a:tcPr>
                </a:tc>
                <a:tc>
                  <a:txBody>
                    <a:bodyPr/>
                    <a:lstStyle/>
                    <a:p>
                      <a:pPr algn="ctr"/>
                      <a:r>
                        <a:rPr lang="en-US" sz="2800" dirty="0">
                          <a:solidFill>
                            <a:schemeClr val="bg1"/>
                          </a:solidFill>
                        </a:rPr>
                        <a:t>37.13% (62)</a:t>
                      </a:r>
                      <a:endParaRPr lang="en-US" sz="2800" b="0" dirty="0">
                        <a:solidFill>
                          <a:schemeClr val="bg1"/>
                        </a:solidFill>
                      </a:endParaRPr>
                    </a:p>
                  </a:txBody>
                  <a:tcPr marL="121920" marR="121920" marT="60960" marB="60960" anchor="ctr">
                    <a:solidFill>
                      <a:schemeClr val="accent2">
                        <a:lumMod val="75000"/>
                      </a:schemeClr>
                    </a:solidFill>
                  </a:tcPr>
                </a:tc>
                <a:extLst>
                  <a:ext uri="{0D108BD9-81ED-4DB2-BD59-A6C34878D82A}">
                    <a16:rowId xmlns:a16="http://schemas.microsoft.com/office/drawing/2014/main" val="10001"/>
                  </a:ext>
                </a:extLst>
              </a:tr>
              <a:tr h="527330">
                <a:tc>
                  <a:txBody>
                    <a:bodyPr/>
                    <a:lstStyle/>
                    <a:p>
                      <a:pPr marL="0" algn="ctr" defTabSz="914400" rtl="0" eaLnBrk="1" latinLnBrk="0" hangingPunct="1"/>
                      <a:r>
                        <a:rPr lang="en-US" sz="2800" kern="1200" dirty="0">
                          <a:solidFill>
                            <a:schemeClr val="bg1"/>
                          </a:solidFill>
                          <a:latin typeface="+mn-lt"/>
                          <a:ea typeface="+mn-ea"/>
                          <a:cs typeface="+mn-cs"/>
                        </a:rPr>
                        <a:t>28.40% (48)</a:t>
                      </a:r>
                    </a:p>
                  </a:txBody>
                  <a:tcPr marL="121920" marR="121920" marT="60960" marB="60960" anchor="ctr">
                    <a:solidFill>
                      <a:schemeClr val="accent2">
                        <a:lumMod val="75000"/>
                      </a:schemeClr>
                    </a:solidFill>
                  </a:tcPr>
                </a:tc>
                <a:tc>
                  <a:txBody>
                    <a:bodyPr/>
                    <a:lstStyle/>
                    <a:p>
                      <a:pPr algn="ctr"/>
                      <a:r>
                        <a:rPr lang="en-US" sz="2800" dirty="0">
                          <a:solidFill>
                            <a:schemeClr val="bg1"/>
                          </a:solidFill>
                        </a:rPr>
                        <a:t>37.50% (63)</a:t>
                      </a:r>
                      <a:endParaRPr lang="en-US" sz="2800" b="0" dirty="0">
                        <a:solidFill>
                          <a:schemeClr val="bg1"/>
                        </a:solidFill>
                      </a:endParaRPr>
                    </a:p>
                  </a:txBody>
                  <a:tcPr marL="121920" marR="121920" marT="60960" marB="60960" anchor="ctr">
                    <a:solidFill>
                      <a:schemeClr val="accent2">
                        <a:lumMod val="75000"/>
                      </a:schemeClr>
                    </a:solidFill>
                  </a:tcPr>
                </a:tc>
                <a:tc>
                  <a:txBody>
                    <a:bodyPr/>
                    <a:lstStyle/>
                    <a:p>
                      <a:pPr algn="ctr"/>
                      <a:r>
                        <a:rPr lang="en-US" sz="2800" dirty="0">
                          <a:solidFill>
                            <a:schemeClr val="bg1"/>
                          </a:solidFill>
                        </a:rPr>
                        <a:t>44.31% (74)</a:t>
                      </a:r>
                      <a:endParaRPr lang="en-US" sz="2800" b="0" dirty="0">
                        <a:solidFill>
                          <a:schemeClr val="bg1"/>
                        </a:solidFill>
                      </a:endParaRPr>
                    </a:p>
                  </a:txBody>
                  <a:tcPr marL="121920" marR="121920" marT="60960" marB="60960" anchor="ctr">
                    <a:solidFill>
                      <a:schemeClr val="accent2">
                        <a:lumMod val="75000"/>
                      </a:schemeClr>
                    </a:solidFill>
                  </a:tcPr>
                </a:tc>
                <a:extLst>
                  <a:ext uri="{0D108BD9-81ED-4DB2-BD59-A6C34878D82A}">
                    <a16:rowId xmlns:a16="http://schemas.microsoft.com/office/drawing/2014/main" val="10002"/>
                  </a:ext>
                </a:extLst>
              </a:tr>
              <a:tr h="527330">
                <a:tc>
                  <a:txBody>
                    <a:bodyPr/>
                    <a:lstStyle/>
                    <a:p>
                      <a:pPr marL="0" algn="ctr" defTabSz="914400" rtl="0" eaLnBrk="1" latinLnBrk="0" hangingPunct="1"/>
                      <a:r>
                        <a:rPr lang="en-US" sz="2800" kern="1200" dirty="0">
                          <a:solidFill>
                            <a:schemeClr val="bg1"/>
                          </a:solidFill>
                          <a:latin typeface="+mn-lt"/>
                          <a:ea typeface="+mn-ea"/>
                          <a:cs typeface="+mn-cs"/>
                        </a:rPr>
                        <a:t>35.12% (59)</a:t>
                      </a:r>
                    </a:p>
                  </a:txBody>
                  <a:tcPr marL="121920" marR="121920" marT="60960" marB="60960" anchor="ctr">
                    <a:solidFill>
                      <a:schemeClr val="accent2">
                        <a:lumMod val="75000"/>
                      </a:schemeClr>
                    </a:solidFill>
                  </a:tcPr>
                </a:tc>
                <a:tc>
                  <a:txBody>
                    <a:bodyPr/>
                    <a:lstStyle/>
                    <a:p>
                      <a:pPr algn="ctr"/>
                      <a:r>
                        <a:rPr lang="en-US" sz="2800" dirty="0">
                          <a:solidFill>
                            <a:schemeClr val="bg1"/>
                          </a:solidFill>
                        </a:rPr>
                        <a:t>31.74% (53)</a:t>
                      </a:r>
                      <a:endParaRPr lang="en-US" sz="2800" b="0" dirty="0">
                        <a:solidFill>
                          <a:schemeClr val="bg1"/>
                        </a:solidFill>
                      </a:endParaRPr>
                    </a:p>
                  </a:txBody>
                  <a:tcPr marL="121920" marR="121920" marT="60960" marB="60960" anchor="ctr">
                    <a:solidFill>
                      <a:schemeClr val="accent2">
                        <a:lumMod val="75000"/>
                      </a:schemeClr>
                    </a:solidFill>
                  </a:tcPr>
                </a:tc>
                <a:tc>
                  <a:txBody>
                    <a:bodyPr/>
                    <a:lstStyle/>
                    <a:p>
                      <a:pPr algn="ctr"/>
                      <a:r>
                        <a:rPr lang="en-US" sz="2800" dirty="0">
                          <a:solidFill>
                            <a:schemeClr val="bg1"/>
                          </a:solidFill>
                        </a:rPr>
                        <a:t>48.50% (81)</a:t>
                      </a:r>
                      <a:endParaRPr lang="en-US" sz="2800" b="0" dirty="0">
                        <a:solidFill>
                          <a:schemeClr val="bg1"/>
                        </a:solidFill>
                      </a:endParaRPr>
                    </a:p>
                  </a:txBody>
                  <a:tcPr marL="121920" marR="121920" marT="60960" marB="60960" anchor="ctr">
                    <a:solidFill>
                      <a:schemeClr val="accent2">
                        <a:lumMod val="75000"/>
                      </a:schemeClr>
                    </a:solidFill>
                  </a:tcPr>
                </a:tc>
                <a:extLst>
                  <a:ext uri="{0D108BD9-81ED-4DB2-BD59-A6C34878D82A}">
                    <a16:rowId xmlns:a16="http://schemas.microsoft.com/office/drawing/2014/main" val="10003"/>
                  </a:ext>
                </a:extLst>
              </a:tr>
              <a:tr h="820292">
                <a:tc>
                  <a:txBody>
                    <a:bodyPr/>
                    <a:lstStyle/>
                    <a:p>
                      <a:pPr marL="0" algn="ctr" defTabSz="914400" rtl="0" eaLnBrk="1" latinLnBrk="0" hangingPunct="1"/>
                      <a:r>
                        <a:rPr lang="en-US" sz="2800" kern="1200" dirty="0">
                          <a:solidFill>
                            <a:schemeClr val="bg1"/>
                          </a:solidFill>
                          <a:latin typeface="+mn-lt"/>
                          <a:ea typeface="+mn-ea"/>
                          <a:cs typeface="+mn-cs"/>
                        </a:rPr>
                        <a:t>26.63% (45)</a:t>
                      </a:r>
                    </a:p>
                  </a:txBody>
                  <a:tcPr marL="121920" marR="121920" marT="60960" marB="60960" anchor="ctr">
                    <a:solidFill>
                      <a:schemeClr val="accent2">
                        <a:lumMod val="75000"/>
                      </a:schemeClr>
                    </a:solidFill>
                  </a:tcPr>
                </a:tc>
                <a:tc>
                  <a:txBody>
                    <a:bodyPr/>
                    <a:lstStyle/>
                    <a:p>
                      <a:pPr algn="ctr"/>
                      <a:r>
                        <a:rPr lang="en-US" sz="2800" dirty="0">
                          <a:solidFill>
                            <a:schemeClr val="bg1"/>
                          </a:solidFill>
                        </a:rPr>
                        <a:t>43.45% (73)</a:t>
                      </a:r>
                      <a:endParaRPr lang="en-US" sz="2800" b="0" dirty="0">
                        <a:solidFill>
                          <a:schemeClr val="bg1"/>
                        </a:solidFill>
                      </a:endParaRPr>
                    </a:p>
                  </a:txBody>
                  <a:tcPr marL="121920" marR="121920" marT="60960" marB="60960" anchor="ctr">
                    <a:solidFill>
                      <a:schemeClr val="accent2">
                        <a:lumMod val="75000"/>
                      </a:schemeClr>
                    </a:solidFill>
                  </a:tcPr>
                </a:tc>
                <a:tc>
                  <a:txBody>
                    <a:bodyPr/>
                    <a:lstStyle/>
                    <a:p>
                      <a:pPr algn="ctr"/>
                      <a:r>
                        <a:rPr lang="en-US" sz="2800" dirty="0">
                          <a:solidFill>
                            <a:schemeClr val="bg1"/>
                          </a:solidFill>
                        </a:rPr>
                        <a:t>43.71% (73)</a:t>
                      </a:r>
                      <a:endParaRPr lang="en-US" sz="2800" b="0" dirty="0">
                        <a:solidFill>
                          <a:schemeClr val="bg1"/>
                        </a:solidFill>
                      </a:endParaRPr>
                    </a:p>
                  </a:txBody>
                  <a:tcPr marL="121920" marR="121920" marT="60960" marB="60960" anchor="ctr">
                    <a:solidFill>
                      <a:schemeClr val="accent2">
                        <a:lumMod val="75000"/>
                      </a:schemeClr>
                    </a:solidFill>
                  </a:tcPr>
                </a:tc>
                <a:extLst>
                  <a:ext uri="{0D108BD9-81ED-4DB2-BD59-A6C34878D82A}">
                    <a16:rowId xmlns:a16="http://schemas.microsoft.com/office/drawing/2014/main" val="10004"/>
                  </a:ext>
                </a:extLst>
              </a:tr>
              <a:tr h="820292">
                <a:tc>
                  <a:txBody>
                    <a:bodyPr/>
                    <a:lstStyle/>
                    <a:p>
                      <a:pPr marL="0" algn="ctr" defTabSz="914400" rtl="0" eaLnBrk="1" latinLnBrk="0" hangingPunct="1"/>
                      <a:r>
                        <a:rPr lang="en-US" sz="2800" kern="1200" dirty="0">
                          <a:solidFill>
                            <a:schemeClr val="bg1"/>
                          </a:solidFill>
                          <a:latin typeface="+mn-lt"/>
                          <a:ea typeface="+mn-ea"/>
                          <a:cs typeface="+mn-cs"/>
                        </a:rPr>
                        <a:t>37.28% (63)</a:t>
                      </a:r>
                    </a:p>
                  </a:txBody>
                  <a:tcPr marL="121920" marR="121920" marT="60960" marB="60960" anchor="ctr">
                    <a:solidFill>
                      <a:schemeClr val="accent2">
                        <a:lumMod val="75000"/>
                      </a:schemeClr>
                    </a:solidFill>
                  </a:tcPr>
                </a:tc>
                <a:tc>
                  <a:txBody>
                    <a:bodyPr/>
                    <a:lstStyle/>
                    <a:p>
                      <a:pPr algn="ctr"/>
                      <a:r>
                        <a:rPr lang="en-US" sz="2800" dirty="0">
                          <a:solidFill>
                            <a:schemeClr val="bg1"/>
                          </a:solidFill>
                        </a:rPr>
                        <a:t>34.52% (58)</a:t>
                      </a:r>
                      <a:endParaRPr lang="en-US" sz="2800" b="0" dirty="0">
                        <a:solidFill>
                          <a:schemeClr val="bg1"/>
                        </a:solidFill>
                      </a:endParaRPr>
                    </a:p>
                  </a:txBody>
                  <a:tcPr marL="121920" marR="121920" marT="60960" marB="60960" anchor="ctr">
                    <a:solidFill>
                      <a:schemeClr val="accent2">
                        <a:lumMod val="75000"/>
                      </a:schemeClr>
                    </a:solidFill>
                  </a:tcPr>
                </a:tc>
                <a:tc>
                  <a:txBody>
                    <a:bodyPr/>
                    <a:lstStyle/>
                    <a:p>
                      <a:pPr algn="ctr"/>
                      <a:r>
                        <a:rPr lang="en-US" sz="2800" dirty="0">
                          <a:solidFill>
                            <a:schemeClr val="bg1"/>
                          </a:solidFill>
                        </a:rPr>
                        <a:t>49.10% (82)</a:t>
                      </a:r>
                      <a:endParaRPr lang="en-US" sz="2800" b="0" dirty="0">
                        <a:solidFill>
                          <a:schemeClr val="bg1"/>
                        </a:solidFill>
                      </a:endParaRPr>
                    </a:p>
                  </a:txBody>
                  <a:tcPr marL="121920" marR="121920" marT="60960" marB="60960" anchor="ctr">
                    <a:solidFill>
                      <a:schemeClr val="accent2">
                        <a:lumMod val="75000"/>
                      </a:schemeClr>
                    </a:solidFill>
                  </a:tcPr>
                </a:tc>
                <a:extLst>
                  <a:ext uri="{0D108BD9-81ED-4DB2-BD59-A6C34878D82A}">
                    <a16:rowId xmlns:a16="http://schemas.microsoft.com/office/drawing/2014/main" val="10005"/>
                  </a:ext>
                </a:extLst>
              </a:tr>
              <a:tr h="820292">
                <a:tc>
                  <a:txBody>
                    <a:bodyPr/>
                    <a:lstStyle/>
                    <a:p>
                      <a:pPr marL="0" algn="ctr" defTabSz="914400" rtl="0" eaLnBrk="1" latinLnBrk="0" hangingPunct="1"/>
                      <a:r>
                        <a:rPr lang="en-US" sz="2800" kern="1200" dirty="0">
                          <a:solidFill>
                            <a:schemeClr val="bg1"/>
                          </a:solidFill>
                          <a:latin typeface="+mn-lt"/>
                          <a:ea typeface="+mn-ea"/>
                          <a:cs typeface="+mn-cs"/>
                        </a:rPr>
                        <a:t>25.75% (16)</a:t>
                      </a:r>
                    </a:p>
                  </a:txBody>
                  <a:tcPr marL="121920" marR="121920" marT="60960" marB="60960" anchor="ctr">
                    <a:solidFill>
                      <a:schemeClr val="accent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solidFill>
                        </a:rPr>
                        <a:t>35.12% (59)</a:t>
                      </a:r>
                      <a:endParaRPr lang="en-US" sz="2800" b="0" dirty="0">
                        <a:solidFill>
                          <a:schemeClr val="bg1"/>
                        </a:solidFill>
                      </a:endParaRPr>
                    </a:p>
                  </a:txBody>
                  <a:tcPr marL="121920" marR="121920" marT="60960" marB="60960" anchor="ctr">
                    <a:solidFill>
                      <a:schemeClr val="accent2">
                        <a:lumMod val="75000"/>
                      </a:schemeClr>
                    </a:solidFill>
                  </a:tcPr>
                </a:tc>
                <a:tc>
                  <a:txBody>
                    <a:bodyPr/>
                    <a:lstStyle/>
                    <a:p>
                      <a:pPr algn="ctr"/>
                      <a:endParaRPr lang="en-US" sz="2800" b="0" dirty="0">
                        <a:solidFill>
                          <a:schemeClr val="bg1"/>
                        </a:solidFill>
                      </a:endParaRPr>
                    </a:p>
                  </a:txBody>
                  <a:tcPr marL="121920" marR="121920" marT="60960" marB="60960" anchor="ctr">
                    <a:solidFill>
                      <a:schemeClr val="accent2">
                        <a:lumMod val="75000"/>
                      </a:schemeClr>
                    </a:solidFill>
                  </a:tcPr>
                </a:tc>
                <a:extLst>
                  <a:ext uri="{0D108BD9-81ED-4DB2-BD59-A6C34878D82A}">
                    <a16:rowId xmlns:a16="http://schemas.microsoft.com/office/drawing/2014/main" val="2950733111"/>
                  </a:ext>
                </a:extLst>
              </a:tr>
              <a:tr h="5859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0" kern="1200" dirty="0">
                          <a:solidFill>
                            <a:srgbClr val="FF0000"/>
                          </a:solidFill>
                          <a:highlight>
                            <a:srgbClr val="FFFF00"/>
                          </a:highlight>
                          <a:latin typeface="+mn-lt"/>
                          <a:ea typeface="+mn-ea"/>
                          <a:cs typeface="+mn-cs"/>
                        </a:rPr>
                        <a:t>29.1783%</a:t>
                      </a:r>
                    </a:p>
                  </a:txBody>
                  <a:tcPr marL="121920" marR="121920" marT="60960" marB="60960" anchor="ctr">
                    <a:solidFill>
                      <a:schemeClr val="accent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0" kern="1200" dirty="0">
                          <a:solidFill>
                            <a:srgbClr val="FF0000"/>
                          </a:solidFill>
                          <a:highlight>
                            <a:srgbClr val="FFFF00"/>
                          </a:highlight>
                          <a:latin typeface="+mn-lt"/>
                          <a:ea typeface="+mn-ea"/>
                          <a:cs typeface="+mn-cs"/>
                        </a:rPr>
                        <a:t>37.785%</a:t>
                      </a:r>
                    </a:p>
                  </a:txBody>
                  <a:tcPr marL="121920" marR="121920" marT="60960" marB="60960" anchor="ctr">
                    <a:solidFill>
                      <a:schemeClr val="accent2">
                        <a:lumMod val="75000"/>
                      </a:schemeClr>
                    </a:solidFill>
                  </a:tcPr>
                </a:tc>
                <a:tc>
                  <a:txBody>
                    <a:bodyPr/>
                    <a:lstStyle/>
                    <a:p>
                      <a:pPr algn="ctr"/>
                      <a:r>
                        <a:rPr lang="en-US" sz="3200" b="0" dirty="0">
                          <a:solidFill>
                            <a:srgbClr val="FF0000"/>
                          </a:solidFill>
                          <a:highlight>
                            <a:srgbClr val="FFFF00"/>
                          </a:highlight>
                        </a:rPr>
                        <a:t>44.514%</a:t>
                      </a:r>
                    </a:p>
                  </a:txBody>
                  <a:tcPr marL="121920" marR="121920" marT="60960" marB="60960" anchor="ctr">
                    <a:solidFill>
                      <a:schemeClr val="accent2">
                        <a:lumMod val="75000"/>
                      </a:schemeClr>
                    </a:solidFill>
                  </a:tcPr>
                </a:tc>
                <a:extLst>
                  <a:ext uri="{0D108BD9-81ED-4DB2-BD59-A6C34878D82A}">
                    <a16:rowId xmlns:a16="http://schemas.microsoft.com/office/drawing/2014/main" val="4045307730"/>
                  </a:ext>
                </a:extLst>
              </a:tr>
            </a:tbl>
          </a:graphicData>
        </a:graphic>
      </p:graphicFrame>
    </p:spTree>
    <p:extLst>
      <p:ext uri="{BB962C8B-B14F-4D97-AF65-F5344CB8AC3E}">
        <p14:creationId xmlns:p14="http://schemas.microsoft.com/office/powerpoint/2010/main" val="30288963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F5C2C-C89E-44ED-A91B-A93F4FC78345}"/>
              </a:ext>
            </a:extLst>
          </p:cNvPr>
          <p:cNvSpPr>
            <a:spLocks noGrp="1"/>
          </p:cNvSpPr>
          <p:nvPr>
            <p:ph type="title"/>
          </p:nvPr>
        </p:nvSpPr>
        <p:spPr/>
        <p:txBody>
          <a:bodyPr/>
          <a:lstStyle/>
          <a:p>
            <a:r>
              <a:rPr lang="en-US" dirty="0">
                <a:solidFill>
                  <a:schemeClr val="accent2"/>
                </a:solidFill>
              </a:rPr>
              <a:t>Ways to grow a program?</a:t>
            </a:r>
          </a:p>
        </p:txBody>
      </p:sp>
      <p:sp>
        <p:nvSpPr>
          <p:cNvPr id="3" name="Text Placeholder 2">
            <a:extLst>
              <a:ext uri="{FF2B5EF4-FFF2-40B4-BE49-F238E27FC236}">
                <a16:creationId xmlns:a16="http://schemas.microsoft.com/office/drawing/2014/main" id="{FA8495BF-E704-4BA2-962D-6351D759710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418491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61F2BA-2AC2-4A04-A381-ADF7051BBB4E}"/>
              </a:ext>
            </a:extLst>
          </p:cNvPr>
          <p:cNvSpPr/>
          <p:nvPr/>
        </p:nvSpPr>
        <p:spPr>
          <a:xfrm>
            <a:off x="2980974" y="784673"/>
            <a:ext cx="3470429" cy="21797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947BDE9-2BA3-40AE-BF38-EE8FA47D5EE6}"/>
              </a:ext>
            </a:extLst>
          </p:cNvPr>
          <p:cNvSpPr/>
          <p:nvPr/>
        </p:nvSpPr>
        <p:spPr>
          <a:xfrm>
            <a:off x="6761421" y="3166986"/>
            <a:ext cx="3470429" cy="21797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35FE9D0-0283-4CC5-9ADE-844B68043D85}"/>
              </a:ext>
            </a:extLst>
          </p:cNvPr>
          <p:cNvSpPr/>
          <p:nvPr/>
        </p:nvSpPr>
        <p:spPr>
          <a:xfrm>
            <a:off x="6761421" y="813187"/>
            <a:ext cx="3470429" cy="21797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BF769A7-4263-452C-A1F5-2B95F722C22E}"/>
              </a:ext>
            </a:extLst>
          </p:cNvPr>
          <p:cNvSpPr/>
          <p:nvPr/>
        </p:nvSpPr>
        <p:spPr>
          <a:xfrm>
            <a:off x="2980974" y="3166986"/>
            <a:ext cx="3470429" cy="21797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ABB5493-84B4-4C90-BFE7-3D40240DF8AF}"/>
              </a:ext>
            </a:extLst>
          </p:cNvPr>
          <p:cNvSpPr txBox="1"/>
          <p:nvPr/>
        </p:nvSpPr>
        <p:spPr>
          <a:xfrm>
            <a:off x="2980974" y="139701"/>
            <a:ext cx="3470429" cy="44237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400" b="1" dirty="0">
                <a:solidFill>
                  <a:schemeClr val="accent3"/>
                </a:solidFill>
              </a:rPr>
              <a:t>Existing Offerings</a:t>
            </a:r>
          </a:p>
        </p:txBody>
      </p:sp>
      <p:sp>
        <p:nvSpPr>
          <p:cNvPr id="16" name="TextBox 15">
            <a:extLst>
              <a:ext uri="{FF2B5EF4-FFF2-40B4-BE49-F238E27FC236}">
                <a16:creationId xmlns:a16="http://schemas.microsoft.com/office/drawing/2014/main" id="{187357CD-7603-4281-8499-3CC9542CF74F}"/>
              </a:ext>
            </a:extLst>
          </p:cNvPr>
          <p:cNvSpPr txBox="1"/>
          <p:nvPr/>
        </p:nvSpPr>
        <p:spPr>
          <a:xfrm>
            <a:off x="6761421" y="151869"/>
            <a:ext cx="3470429" cy="44237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400" b="1" dirty="0">
                <a:solidFill>
                  <a:schemeClr val="accent3"/>
                </a:solidFill>
              </a:rPr>
              <a:t>New Offerings</a:t>
            </a:r>
          </a:p>
        </p:txBody>
      </p:sp>
      <p:sp>
        <p:nvSpPr>
          <p:cNvPr id="17" name="TextBox 16">
            <a:extLst>
              <a:ext uri="{FF2B5EF4-FFF2-40B4-BE49-F238E27FC236}">
                <a16:creationId xmlns:a16="http://schemas.microsoft.com/office/drawing/2014/main" id="{1F14EB71-0144-4B9D-8F1D-C2E9181FC2AC}"/>
              </a:ext>
            </a:extLst>
          </p:cNvPr>
          <p:cNvSpPr txBox="1"/>
          <p:nvPr/>
        </p:nvSpPr>
        <p:spPr>
          <a:xfrm rot="16200000">
            <a:off x="1307169" y="1437652"/>
            <a:ext cx="2143204" cy="83724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400" b="1" dirty="0">
                <a:solidFill>
                  <a:schemeClr val="accent3"/>
                </a:solidFill>
              </a:rPr>
              <a:t>Existing Attendee Base</a:t>
            </a:r>
          </a:p>
        </p:txBody>
      </p:sp>
      <p:sp>
        <p:nvSpPr>
          <p:cNvPr id="18" name="Rectangle 17">
            <a:extLst>
              <a:ext uri="{FF2B5EF4-FFF2-40B4-BE49-F238E27FC236}">
                <a16:creationId xmlns:a16="http://schemas.microsoft.com/office/drawing/2014/main" id="{F4643018-062A-4AC3-B651-2F3633F9CF22}"/>
              </a:ext>
            </a:extLst>
          </p:cNvPr>
          <p:cNvSpPr/>
          <p:nvPr/>
        </p:nvSpPr>
        <p:spPr>
          <a:xfrm>
            <a:off x="5872652" y="2992902"/>
            <a:ext cx="244196" cy="353898"/>
          </a:xfrm>
          <a:prstGeom prst="rect">
            <a:avLst/>
          </a:prstGeom>
        </p:spPr>
        <p:txBody>
          <a:bodyPr wrap="none">
            <a:spAutoFit/>
          </a:bodyPr>
          <a:lstStyle/>
          <a:p>
            <a:r>
              <a:rPr lang="en-US" b="1" dirty="0">
                <a:solidFill>
                  <a:schemeClr val="accent3"/>
                </a:solidFill>
              </a:rPr>
              <a:t> </a:t>
            </a:r>
            <a:endParaRPr lang="en-US" dirty="0"/>
          </a:p>
        </p:txBody>
      </p:sp>
      <p:sp>
        <p:nvSpPr>
          <p:cNvPr id="19" name="TextBox 18">
            <a:extLst>
              <a:ext uri="{FF2B5EF4-FFF2-40B4-BE49-F238E27FC236}">
                <a16:creationId xmlns:a16="http://schemas.microsoft.com/office/drawing/2014/main" id="{7AAAF2DB-BB2F-42EF-A89F-0B4AE0F4457C}"/>
              </a:ext>
            </a:extLst>
          </p:cNvPr>
          <p:cNvSpPr txBox="1"/>
          <p:nvPr/>
        </p:nvSpPr>
        <p:spPr>
          <a:xfrm rot="16200000">
            <a:off x="1307169" y="3819967"/>
            <a:ext cx="2143204" cy="83724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400" b="1" dirty="0">
                <a:solidFill>
                  <a:schemeClr val="accent3"/>
                </a:solidFill>
              </a:rPr>
              <a:t>New Attendee Base</a:t>
            </a:r>
          </a:p>
        </p:txBody>
      </p:sp>
      <p:sp>
        <p:nvSpPr>
          <p:cNvPr id="20" name="TextBox 19">
            <a:extLst>
              <a:ext uri="{FF2B5EF4-FFF2-40B4-BE49-F238E27FC236}">
                <a16:creationId xmlns:a16="http://schemas.microsoft.com/office/drawing/2014/main" id="{0FABD627-CCDF-4E28-A535-773E0E7DBBCE}"/>
              </a:ext>
            </a:extLst>
          </p:cNvPr>
          <p:cNvSpPr txBox="1"/>
          <p:nvPr/>
        </p:nvSpPr>
        <p:spPr>
          <a:xfrm>
            <a:off x="3369243" y="1535378"/>
            <a:ext cx="2693889" cy="678304"/>
          </a:xfrm>
          <a:prstGeom prst="rect">
            <a:avLst/>
          </a:prstGeom>
          <a:noFill/>
        </p:spPr>
        <p:txBody>
          <a:bodyPr wrap="square" rtlCol="0">
            <a:spAutoFit/>
          </a:bodyPr>
          <a:lstStyle/>
          <a:p>
            <a:r>
              <a:rPr lang="en-US" sz="4000" dirty="0">
                <a:solidFill>
                  <a:schemeClr val="bg1"/>
                </a:solidFill>
              </a:rPr>
              <a:t>Penetration</a:t>
            </a:r>
            <a:endParaRPr lang="en-US" dirty="0">
              <a:solidFill>
                <a:schemeClr val="bg1"/>
              </a:solidFill>
            </a:endParaRPr>
          </a:p>
        </p:txBody>
      </p:sp>
      <p:sp>
        <p:nvSpPr>
          <p:cNvPr id="21" name="TextBox 20">
            <a:extLst>
              <a:ext uri="{FF2B5EF4-FFF2-40B4-BE49-F238E27FC236}">
                <a16:creationId xmlns:a16="http://schemas.microsoft.com/office/drawing/2014/main" id="{4D0102F8-F5E0-40EA-84C5-7D5699468CCB}"/>
              </a:ext>
            </a:extLst>
          </p:cNvPr>
          <p:cNvSpPr txBox="1"/>
          <p:nvPr/>
        </p:nvSpPr>
        <p:spPr>
          <a:xfrm>
            <a:off x="6980984" y="1222206"/>
            <a:ext cx="3147683" cy="1268133"/>
          </a:xfrm>
          <a:prstGeom prst="rect">
            <a:avLst/>
          </a:prstGeom>
          <a:noFill/>
        </p:spPr>
        <p:txBody>
          <a:bodyPr wrap="square" rtlCol="0">
            <a:spAutoFit/>
          </a:bodyPr>
          <a:lstStyle/>
          <a:p>
            <a:pPr algn="ctr"/>
            <a:r>
              <a:rPr lang="en-US" sz="4000" dirty="0">
                <a:solidFill>
                  <a:schemeClr val="bg1"/>
                </a:solidFill>
              </a:rPr>
              <a:t>Offering Development</a:t>
            </a:r>
            <a:endParaRPr lang="en-US" dirty="0">
              <a:solidFill>
                <a:schemeClr val="bg1"/>
              </a:solidFill>
            </a:endParaRPr>
          </a:p>
        </p:txBody>
      </p:sp>
      <p:sp>
        <p:nvSpPr>
          <p:cNvPr id="22" name="TextBox 21">
            <a:extLst>
              <a:ext uri="{FF2B5EF4-FFF2-40B4-BE49-F238E27FC236}">
                <a16:creationId xmlns:a16="http://schemas.microsoft.com/office/drawing/2014/main" id="{76EDD330-A5D9-48DE-8F30-C36501553299}"/>
              </a:ext>
            </a:extLst>
          </p:cNvPr>
          <p:cNvSpPr txBox="1"/>
          <p:nvPr/>
        </p:nvSpPr>
        <p:spPr>
          <a:xfrm>
            <a:off x="3123154" y="3543255"/>
            <a:ext cx="3147683" cy="1268133"/>
          </a:xfrm>
          <a:prstGeom prst="rect">
            <a:avLst/>
          </a:prstGeom>
          <a:noFill/>
        </p:spPr>
        <p:txBody>
          <a:bodyPr wrap="square" rtlCol="0">
            <a:spAutoFit/>
          </a:bodyPr>
          <a:lstStyle/>
          <a:p>
            <a:pPr algn="ctr"/>
            <a:r>
              <a:rPr lang="en-US" sz="4000" dirty="0">
                <a:solidFill>
                  <a:schemeClr val="bg1"/>
                </a:solidFill>
              </a:rPr>
              <a:t>Attendee Development</a:t>
            </a:r>
            <a:endParaRPr lang="en-US" dirty="0">
              <a:solidFill>
                <a:schemeClr val="bg1"/>
              </a:solidFill>
            </a:endParaRPr>
          </a:p>
        </p:txBody>
      </p:sp>
      <p:sp>
        <p:nvSpPr>
          <p:cNvPr id="23" name="TextBox 22">
            <a:extLst>
              <a:ext uri="{FF2B5EF4-FFF2-40B4-BE49-F238E27FC236}">
                <a16:creationId xmlns:a16="http://schemas.microsoft.com/office/drawing/2014/main" id="{B0CEF4E1-E3A7-4439-89AF-3BF1D0C16223}"/>
              </a:ext>
            </a:extLst>
          </p:cNvPr>
          <p:cNvSpPr txBox="1"/>
          <p:nvPr/>
        </p:nvSpPr>
        <p:spPr>
          <a:xfrm>
            <a:off x="6916187" y="3622777"/>
            <a:ext cx="3147683" cy="1268133"/>
          </a:xfrm>
          <a:prstGeom prst="rect">
            <a:avLst/>
          </a:prstGeom>
          <a:noFill/>
        </p:spPr>
        <p:txBody>
          <a:bodyPr wrap="square" rtlCol="0">
            <a:spAutoFit/>
          </a:bodyPr>
          <a:lstStyle/>
          <a:p>
            <a:pPr algn="ctr"/>
            <a:r>
              <a:rPr lang="en-US" sz="4000" dirty="0">
                <a:solidFill>
                  <a:schemeClr val="bg1"/>
                </a:solidFill>
              </a:rPr>
              <a:t>Re - Development</a:t>
            </a:r>
            <a:endParaRPr lang="en-US" dirty="0">
              <a:solidFill>
                <a:schemeClr val="bg1"/>
              </a:solidFill>
            </a:endParaRPr>
          </a:p>
        </p:txBody>
      </p:sp>
      <p:sp>
        <p:nvSpPr>
          <p:cNvPr id="24" name="Arrow: Right 23">
            <a:extLst>
              <a:ext uri="{FF2B5EF4-FFF2-40B4-BE49-F238E27FC236}">
                <a16:creationId xmlns:a16="http://schemas.microsoft.com/office/drawing/2014/main" id="{9C98CE88-47B3-4415-9696-3C71E72D7BB8}"/>
              </a:ext>
            </a:extLst>
          </p:cNvPr>
          <p:cNvSpPr/>
          <p:nvPr/>
        </p:nvSpPr>
        <p:spPr>
          <a:xfrm rot="5400000">
            <a:off x="9138494" y="2707876"/>
            <a:ext cx="4562033" cy="969622"/>
          </a:xfrm>
          <a:prstGeom prst="rightArrow">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b="1" dirty="0">
                <a:ln w="22225">
                  <a:solidFill>
                    <a:schemeClr val="accent2"/>
                  </a:solidFill>
                  <a:prstDash val="solid"/>
                </a:ln>
                <a:solidFill>
                  <a:schemeClr val="accent3"/>
                </a:solidFill>
              </a:rPr>
              <a:t>More Risk</a:t>
            </a:r>
          </a:p>
        </p:txBody>
      </p:sp>
      <p:sp>
        <p:nvSpPr>
          <p:cNvPr id="25" name="Arrow: Right 24">
            <a:extLst>
              <a:ext uri="{FF2B5EF4-FFF2-40B4-BE49-F238E27FC236}">
                <a16:creationId xmlns:a16="http://schemas.microsoft.com/office/drawing/2014/main" id="{6C51EBE2-3EB4-4CD2-8EA4-66A44064800B}"/>
              </a:ext>
            </a:extLst>
          </p:cNvPr>
          <p:cNvSpPr/>
          <p:nvPr/>
        </p:nvSpPr>
        <p:spPr>
          <a:xfrm>
            <a:off x="3555802" y="5461008"/>
            <a:ext cx="5791201" cy="969622"/>
          </a:xfrm>
          <a:prstGeom prst="rightArrow">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b="1" dirty="0">
                <a:ln w="22225">
                  <a:solidFill>
                    <a:schemeClr val="accent2"/>
                  </a:solidFill>
                  <a:prstDash val="solid"/>
                </a:ln>
                <a:solidFill>
                  <a:schemeClr val="accent3"/>
                </a:solidFill>
              </a:rPr>
              <a:t>More Risk</a:t>
            </a:r>
          </a:p>
        </p:txBody>
      </p:sp>
    </p:spTree>
    <p:extLst>
      <p:ext uri="{BB962C8B-B14F-4D97-AF65-F5344CB8AC3E}">
        <p14:creationId xmlns:p14="http://schemas.microsoft.com/office/powerpoint/2010/main" val="1601460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fade">
                                      <p:cBhvr>
                                        <p:cTn id="17" dur="500"/>
                                        <p:tgtEl>
                                          <p:spTgt spid="1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fade">
                                      <p:cBhvr>
                                        <p:cTn id="22" dur="500"/>
                                        <p:tgtEl>
                                          <p:spTgt spid="1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1"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fill="hold"/>
                                        <p:tgtEl>
                                          <p:spTgt spid="24"/>
                                        </p:tgtEl>
                                        <p:attrNameLst>
                                          <p:attrName>ppt_x</p:attrName>
                                        </p:attrNameLst>
                                      </p:cBhvr>
                                      <p:tavLst>
                                        <p:tav tm="0">
                                          <p:val>
                                            <p:strVal val="#ppt_x"/>
                                          </p:val>
                                        </p:tav>
                                        <p:tav tm="100000">
                                          <p:val>
                                            <p:strVal val="#ppt_x"/>
                                          </p:val>
                                        </p:tav>
                                      </p:tavLst>
                                    </p:anim>
                                    <p:anim calcmode="lin" valueType="num">
                                      <p:cBhvr additive="base">
                                        <p:cTn id="48" dur="500" fill="hold"/>
                                        <p:tgtEl>
                                          <p:spTgt spid="24"/>
                                        </p:tgtEl>
                                        <p:attrNameLst>
                                          <p:attrName>ppt_y</p:attrName>
                                        </p:attrNameLst>
                                      </p:cBhvr>
                                      <p:tavLst>
                                        <p:tav tm="0">
                                          <p:val>
                                            <p:strVal val="0-#ppt_h/2"/>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0-#ppt_w/2"/>
                                          </p:val>
                                        </p:tav>
                                        <p:tav tm="100000">
                                          <p:val>
                                            <p:strVal val="#ppt_x"/>
                                          </p:val>
                                        </p:tav>
                                      </p:tavLst>
                                    </p:anim>
                                    <p:anim calcmode="lin" valueType="num">
                                      <p:cBhvr additive="base">
                                        <p:cTn id="52"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ED3D7-6707-4DDA-AE5C-3C5899E48CEA}"/>
              </a:ext>
            </a:extLst>
          </p:cNvPr>
          <p:cNvSpPr>
            <a:spLocks noGrp="1"/>
          </p:cNvSpPr>
          <p:nvPr>
            <p:ph type="title"/>
          </p:nvPr>
        </p:nvSpPr>
        <p:spPr>
          <a:xfrm>
            <a:off x="558800" y="379737"/>
            <a:ext cx="10596880" cy="1450757"/>
          </a:xfrm>
        </p:spPr>
        <p:txBody>
          <a:bodyPr>
            <a:noAutofit/>
          </a:bodyPr>
          <a:lstStyle/>
          <a:p>
            <a:r>
              <a:rPr lang="en-US" sz="3600" dirty="0"/>
              <a:t>You Lost Me: Why Young Christians are leaving Church and Rethinking Faith. </a:t>
            </a:r>
            <a:r>
              <a:rPr lang="en-US" sz="2800" dirty="0"/>
              <a:t>(</a:t>
            </a:r>
            <a:r>
              <a:rPr lang="en-US" sz="2800" dirty="0" err="1"/>
              <a:t>Barna</a:t>
            </a:r>
            <a:r>
              <a:rPr lang="en-US" sz="2800" dirty="0"/>
              <a:t> 2011)</a:t>
            </a:r>
            <a:endParaRPr lang="en-US" sz="3600" dirty="0"/>
          </a:p>
        </p:txBody>
      </p:sp>
      <p:sp>
        <p:nvSpPr>
          <p:cNvPr id="5" name="Content Placeholder 4">
            <a:extLst>
              <a:ext uri="{FF2B5EF4-FFF2-40B4-BE49-F238E27FC236}">
                <a16:creationId xmlns:a16="http://schemas.microsoft.com/office/drawing/2014/main" id="{936520E9-B0A1-4150-9D70-02416C8A2EBC}"/>
              </a:ext>
            </a:extLst>
          </p:cNvPr>
          <p:cNvSpPr>
            <a:spLocks noGrp="1"/>
          </p:cNvSpPr>
          <p:nvPr>
            <p:ph idx="1"/>
          </p:nvPr>
        </p:nvSpPr>
        <p:spPr/>
        <p:txBody>
          <a:bodyPr>
            <a:normAutofit/>
          </a:bodyPr>
          <a:lstStyle/>
          <a:p>
            <a:pPr lvl="1"/>
            <a:r>
              <a:rPr lang="en-US" sz="2800" dirty="0"/>
              <a:t>Eight national studies, </a:t>
            </a:r>
          </a:p>
          <a:p>
            <a:pPr lvl="1"/>
            <a:r>
              <a:rPr lang="en-US" sz="2800" dirty="0"/>
              <a:t>Interviews with teenagers, young adults, parents, youth pastors, and senior pastors, </a:t>
            </a:r>
          </a:p>
          <a:p>
            <a:pPr lvl="1"/>
            <a:r>
              <a:rPr lang="en-US" sz="2800" dirty="0"/>
              <a:t>The study of young adults focused on those who were </a:t>
            </a:r>
            <a:r>
              <a:rPr lang="en-US" sz="2800" dirty="0">
                <a:solidFill>
                  <a:srgbClr val="FF0000"/>
                </a:solidFill>
              </a:rPr>
              <a:t>regular Christian churchgoers during their teen years</a:t>
            </a:r>
            <a:r>
              <a:rPr lang="en-US" sz="2800" dirty="0"/>
              <a:t> and explored their reasons for </a:t>
            </a:r>
            <a:r>
              <a:rPr lang="en-US" sz="2800" dirty="0">
                <a:solidFill>
                  <a:srgbClr val="FF0000"/>
                </a:solidFill>
              </a:rPr>
              <a:t>disconnection from church life after age 15.</a:t>
            </a:r>
          </a:p>
        </p:txBody>
      </p:sp>
    </p:spTree>
    <p:extLst>
      <p:ext uri="{BB962C8B-B14F-4D97-AF65-F5344CB8AC3E}">
        <p14:creationId xmlns:p14="http://schemas.microsoft.com/office/powerpoint/2010/main" val="280872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75C2A-3D10-4362-AF80-EB5E336B1332}"/>
              </a:ext>
            </a:extLst>
          </p:cNvPr>
          <p:cNvSpPr>
            <a:spLocks noGrp="1"/>
          </p:cNvSpPr>
          <p:nvPr>
            <p:ph type="title"/>
          </p:nvPr>
        </p:nvSpPr>
        <p:spPr/>
        <p:txBody>
          <a:bodyPr/>
          <a:lstStyle/>
          <a:p>
            <a:r>
              <a:rPr lang="en-US" dirty="0"/>
              <a:t>Ideas for Consideration</a:t>
            </a:r>
          </a:p>
        </p:txBody>
      </p:sp>
      <p:sp>
        <p:nvSpPr>
          <p:cNvPr id="3" name="Content Placeholder 2">
            <a:extLst>
              <a:ext uri="{FF2B5EF4-FFF2-40B4-BE49-F238E27FC236}">
                <a16:creationId xmlns:a16="http://schemas.microsoft.com/office/drawing/2014/main" id="{A9AF2D2E-DEB8-4E2C-99E1-54834510B1B9}"/>
              </a:ext>
            </a:extLst>
          </p:cNvPr>
          <p:cNvSpPr>
            <a:spLocks noGrp="1"/>
          </p:cNvSpPr>
          <p:nvPr>
            <p:ph idx="1"/>
          </p:nvPr>
        </p:nvSpPr>
        <p:spPr>
          <a:xfrm>
            <a:off x="1239252" y="2108201"/>
            <a:ext cx="9916427" cy="3760891"/>
          </a:xfrm>
        </p:spPr>
        <p:txBody>
          <a:bodyPr>
            <a:normAutofit fontScale="92500" lnSpcReduction="20000"/>
          </a:bodyPr>
          <a:lstStyle/>
          <a:p>
            <a:pPr>
              <a:buFont typeface="Wingdings" panose="05000000000000000000" pitchFamily="2" charset="2"/>
              <a:buChar char="Ø"/>
            </a:pPr>
            <a:r>
              <a:rPr lang="en-US" sz="2800" b="1" dirty="0">
                <a:solidFill>
                  <a:srgbClr val="FF0000"/>
                </a:solidFill>
              </a:rPr>
              <a:t>Integrated Christian Community: A vision for Spiritual Formation for all ages </a:t>
            </a:r>
            <a:r>
              <a:rPr lang="en-US" sz="2800" dirty="0">
                <a:solidFill>
                  <a:schemeClr val="tx1"/>
                </a:solidFill>
              </a:rPr>
              <a:t>(</a:t>
            </a:r>
            <a:r>
              <a:rPr lang="en-US" sz="2800" dirty="0" err="1">
                <a:solidFill>
                  <a:schemeClr val="tx1"/>
                </a:solidFill>
              </a:rPr>
              <a:t>Pyles</a:t>
            </a:r>
            <a:r>
              <a:rPr lang="en-US" sz="2800" dirty="0">
                <a:solidFill>
                  <a:schemeClr val="tx1"/>
                </a:solidFill>
              </a:rPr>
              <a:t>, 2024, Dis)</a:t>
            </a:r>
          </a:p>
          <a:p>
            <a:pPr lvl="1">
              <a:buFont typeface="Wingdings" panose="05000000000000000000" pitchFamily="2" charset="2"/>
              <a:buChar char="Ø"/>
            </a:pPr>
            <a:r>
              <a:rPr lang="en-US" sz="2600" dirty="0">
                <a:solidFill>
                  <a:schemeClr val="tx1"/>
                </a:solidFill>
              </a:rPr>
              <a:t>Intentional Intergenerational activities which led to increased sense of belonging</a:t>
            </a:r>
          </a:p>
          <a:p>
            <a:pPr>
              <a:buFont typeface="Wingdings" panose="05000000000000000000" pitchFamily="2" charset="2"/>
              <a:buChar char="Ø"/>
            </a:pPr>
            <a:r>
              <a:rPr lang="en-US" sz="2800" b="1" dirty="0">
                <a:solidFill>
                  <a:srgbClr val="FF0000"/>
                </a:solidFill>
              </a:rPr>
              <a:t>The Church of Tomorrow Starts Today </a:t>
            </a:r>
            <a:r>
              <a:rPr lang="en-US" sz="2800" dirty="0">
                <a:solidFill>
                  <a:schemeClr val="tx1"/>
                </a:solidFill>
              </a:rPr>
              <a:t>(Power, C., 2024 Dis)</a:t>
            </a:r>
          </a:p>
          <a:p>
            <a:pPr lvl="1">
              <a:buFont typeface="Wingdings" panose="05000000000000000000" pitchFamily="2" charset="2"/>
              <a:buChar char="Ø"/>
            </a:pPr>
            <a:r>
              <a:rPr lang="en-US" sz="2600" dirty="0">
                <a:solidFill>
                  <a:schemeClr val="tx1"/>
                </a:solidFill>
              </a:rPr>
              <a:t>Young people feel connected  due to older membership relationship</a:t>
            </a:r>
          </a:p>
          <a:p>
            <a:pPr lvl="1">
              <a:buFont typeface="Wingdings" panose="05000000000000000000" pitchFamily="2" charset="2"/>
              <a:buChar char="Ø"/>
            </a:pPr>
            <a:r>
              <a:rPr lang="en-US" sz="2600" dirty="0">
                <a:solidFill>
                  <a:schemeClr val="tx1"/>
                </a:solidFill>
              </a:rPr>
              <a:t>Young people feel connected to the worship experience</a:t>
            </a:r>
          </a:p>
          <a:p>
            <a:pPr lvl="1">
              <a:buFont typeface="Wingdings" panose="05000000000000000000" pitchFamily="2" charset="2"/>
              <a:buChar char="Ø"/>
            </a:pPr>
            <a:r>
              <a:rPr lang="en-US" sz="2600" dirty="0">
                <a:solidFill>
                  <a:schemeClr val="tx1"/>
                </a:solidFill>
              </a:rPr>
              <a:t>Deep connection due to </a:t>
            </a:r>
            <a:r>
              <a:rPr lang="en-US" sz="2600" dirty="0" err="1">
                <a:solidFill>
                  <a:schemeClr val="tx1"/>
                </a:solidFill>
              </a:rPr>
              <a:t>to</a:t>
            </a:r>
            <a:r>
              <a:rPr lang="en-US" sz="2600" dirty="0">
                <a:solidFill>
                  <a:schemeClr val="tx1"/>
                </a:solidFill>
              </a:rPr>
              <a:t> study of the Word of God</a:t>
            </a:r>
          </a:p>
          <a:p>
            <a:pPr lvl="1">
              <a:buFont typeface="Wingdings" panose="05000000000000000000" pitchFamily="2" charset="2"/>
              <a:buChar char="Ø"/>
            </a:pPr>
            <a:r>
              <a:rPr lang="en-US" sz="2600" dirty="0">
                <a:solidFill>
                  <a:schemeClr val="tx1"/>
                </a:solidFill>
              </a:rPr>
              <a:t>Appreciate how leaders handle social and political issues</a:t>
            </a:r>
          </a:p>
          <a:p>
            <a:pPr lvl="2">
              <a:buFont typeface="Wingdings" panose="05000000000000000000" pitchFamily="2" charset="2"/>
              <a:buChar char="Ø"/>
            </a:pPr>
            <a:endParaRPr lang="en-US" sz="2200" dirty="0">
              <a:solidFill>
                <a:schemeClr val="tx1"/>
              </a:solidFill>
            </a:endParaRPr>
          </a:p>
          <a:p>
            <a:pPr marL="0" indent="0">
              <a:buNone/>
            </a:pPr>
            <a:endParaRPr lang="en-US" sz="2800" dirty="0">
              <a:solidFill>
                <a:schemeClr val="tx1"/>
              </a:solidFill>
            </a:endParaRPr>
          </a:p>
        </p:txBody>
      </p:sp>
    </p:spTree>
    <p:extLst>
      <p:ext uri="{BB962C8B-B14F-4D97-AF65-F5344CB8AC3E}">
        <p14:creationId xmlns:p14="http://schemas.microsoft.com/office/powerpoint/2010/main" val="21716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75C2A-3D10-4362-AF80-EB5E336B1332}"/>
              </a:ext>
            </a:extLst>
          </p:cNvPr>
          <p:cNvSpPr>
            <a:spLocks noGrp="1"/>
          </p:cNvSpPr>
          <p:nvPr>
            <p:ph type="title"/>
          </p:nvPr>
        </p:nvSpPr>
        <p:spPr/>
        <p:txBody>
          <a:bodyPr/>
          <a:lstStyle/>
          <a:p>
            <a:r>
              <a:rPr lang="en-US" dirty="0"/>
              <a:t>Ideas for Consideration (cont.)</a:t>
            </a:r>
          </a:p>
        </p:txBody>
      </p:sp>
      <p:sp>
        <p:nvSpPr>
          <p:cNvPr id="3" name="Content Placeholder 2">
            <a:extLst>
              <a:ext uri="{FF2B5EF4-FFF2-40B4-BE49-F238E27FC236}">
                <a16:creationId xmlns:a16="http://schemas.microsoft.com/office/drawing/2014/main" id="{A9AF2D2E-DEB8-4E2C-99E1-54834510B1B9}"/>
              </a:ext>
            </a:extLst>
          </p:cNvPr>
          <p:cNvSpPr>
            <a:spLocks noGrp="1"/>
          </p:cNvSpPr>
          <p:nvPr>
            <p:ph idx="1"/>
          </p:nvPr>
        </p:nvSpPr>
        <p:spPr>
          <a:xfrm>
            <a:off x="1239252" y="2108201"/>
            <a:ext cx="9916427" cy="3760891"/>
          </a:xfrm>
        </p:spPr>
        <p:txBody>
          <a:bodyPr>
            <a:normAutofit lnSpcReduction="10000"/>
          </a:bodyPr>
          <a:lstStyle/>
          <a:p>
            <a:pPr>
              <a:buFont typeface="Wingdings" panose="05000000000000000000" pitchFamily="2" charset="2"/>
              <a:buChar char="Ø"/>
            </a:pPr>
            <a:r>
              <a:rPr lang="en-US" sz="2800" b="1" dirty="0">
                <a:solidFill>
                  <a:srgbClr val="FF0000"/>
                </a:solidFill>
              </a:rPr>
              <a:t>Bridging the Gap – effective strategies to engage emerging adults in the church </a:t>
            </a:r>
            <a:r>
              <a:rPr lang="en-US" sz="2800" dirty="0">
                <a:solidFill>
                  <a:schemeClr val="tx1"/>
                </a:solidFill>
              </a:rPr>
              <a:t>(Bulger, 2024, Dis)</a:t>
            </a:r>
          </a:p>
          <a:p>
            <a:pPr lvl="1">
              <a:buFont typeface="Wingdings" panose="05000000000000000000" pitchFamily="2" charset="2"/>
              <a:buChar char="Ø"/>
            </a:pPr>
            <a:r>
              <a:rPr lang="en-US" sz="2600" dirty="0">
                <a:solidFill>
                  <a:schemeClr val="tx1"/>
                </a:solidFill>
              </a:rPr>
              <a:t>Change, support, being heard, valued, teaching/training, and inclusion are needed</a:t>
            </a:r>
          </a:p>
          <a:p>
            <a:pPr>
              <a:buFont typeface="Wingdings" panose="05000000000000000000" pitchFamily="2" charset="2"/>
              <a:buChar char="Ø"/>
            </a:pPr>
            <a:r>
              <a:rPr lang="en-US" sz="2800" b="1" dirty="0">
                <a:solidFill>
                  <a:srgbClr val="FF0000"/>
                </a:solidFill>
              </a:rPr>
              <a:t>Preparing the Next Generation for Faith Ownership by Training Fathers in the Biblical Worldview </a:t>
            </a:r>
            <a:r>
              <a:rPr lang="en-US" sz="2800" dirty="0">
                <a:solidFill>
                  <a:schemeClr val="tx1"/>
                </a:solidFill>
              </a:rPr>
              <a:t>(Embrey, J., </a:t>
            </a:r>
            <a:r>
              <a:rPr lang="en-US" sz="2800" dirty="0" err="1">
                <a:solidFill>
                  <a:schemeClr val="tx1"/>
                </a:solidFill>
              </a:rPr>
              <a:t>nd</a:t>
            </a:r>
            <a:r>
              <a:rPr lang="en-US" sz="2800" dirty="0">
                <a:solidFill>
                  <a:schemeClr val="tx1"/>
                </a:solidFill>
              </a:rPr>
              <a:t>,  dis)</a:t>
            </a:r>
          </a:p>
          <a:p>
            <a:pPr lvl="1">
              <a:buFont typeface="Wingdings" panose="05000000000000000000" pitchFamily="2" charset="2"/>
              <a:buChar char="Ø"/>
            </a:pPr>
            <a:r>
              <a:rPr lang="en-US" sz="2600" dirty="0">
                <a:solidFill>
                  <a:schemeClr val="tx1"/>
                </a:solidFill>
              </a:rPr>
              <a:t>Seven Week training program for fathers in biblical worldview and </a:t>
            </a:r>
            <a:r>
              <a:rPr lang="en-US" sz="2600" u="sng" dirty="0">
                <a:solidFill>
                  <a:schemeClr val="tx1"/>
                </a:solidFill>
              </a:rPr>
              <a:t>mentoring skills</a:t>
            </a:r>
          </a:p>
          <a:p>
            <a:pPr lvl="2">
              <a:buFont typeface="Wingdings" panose="05000000000000000000" pitchFamily="2" charset="2"/>
              <a:buChar char="Ø"/>
            </a:pPr>
            <a:endParaRPr lang="en-US" sz="2200" dirty="0">
              <a:solidFill>
                <a:schemeClr val="tx1"/>
              </a:solidFill>
            </a:endParaRPr>
          </a:p>
          <a:p>
            <a:pPr marL="0" indent="0">
              <a:buNone/>
            </a:pPr>
            <a:endParaRPr lang="en-US" sz="2800" dirty="0">
              <a:solidFill>
                <a:schemeClr val="tx1"/>
              </a:solidFill>
            </a:endParaRPr>
          </a:p>
        </p:txBody>
      </p:sp>
    </p:spTree>
    <p:extLst>
      <p:ext uri="{BB962C8B-B14F-4D97-AF65-F5344CB8AC3E}">
        <p14:creationId xmlns:p14="http://schemas.microsoft.com/office/powerpoint/2010/main" val="3443661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EA8EA7-5B7F-49DF-AB49-86404C10E991}"/>
              </a:ext>
            </a:extLst>
          </p:cNvPr>
          <p:cNvPicPr>
            <a:picLocks noChangeAspect="1"/>
          </p:cNvPicPr>
          <p:nvPr/>
        </p:nvPicPr>
        <p:blipFill>
          <a:blip r:embed="rId2"/>
          <a:stretch>
            <a:fillRect/>
          </a:stretch>
        </p:blipFill>
        <p:spPr>
          <a:xfrm>
            <a:off x="9487236" y="364208"/>
            <a:ext cx="2423928" cy="2423928"/>
          </a:xfrm>
          <a:prstGeom prst="rect">
            <a:avLst/>
          </a:prstGeom>
        </p:spPr>
      </p:pic>
      <p:pic>
        <p:nvPicPr>
          <p:cNvPr id="3" name="Picture 2">
            <a:extLst>
              <a:ext uri="{FF2B5EF4-FFF2-40B4-BE49-F238E27FC236}">
                <a16:creationId xmlns:a16="http://schemas.microsoft.com/office/drawing/2014/main" id="{D1255536-79D0-478C-B815-EE518F76FCB0}"/>
              </a:ext>
            </a:extLst>
          </p:cNvPr>
          <p:cNvPicPr>
            <a:picLocks noChangeAspect="1"/>
          </p:cNvPicPr>
          <p:nvPr/>
        </p:nvPicPr>
        <p:blipFill>
          <a:blip r:embed="rId3"/>
          <a:stretch>
            <a:fillRect/>
          </a:stretch>
        </p:blipFill>
        <p:spPr>
          <a:xfrm>
            <a:off x="3880613" y="439807"/>
            <a:ext cx="1885950" cy="2419350"/>
          </a:xfrm>
          <a:prstGeom prst="rect">
            <a:avLst/>
          </a:prstGeom>
        </p:spPr>
      </p:pic>
      <p:pic>
        <p:nvPicPr>
          <p:cNvPr id="4" name="Picture 3">
            <a:extLst>
              <a:ext uri="{FF2B5EF4-FFF2-40B4-BE49-F238E27FC236}">
                <a16:creationId xmlns:a16="http://schemas.microsoft.com/office/drawing/2014/main" id="{406E644A-6676-421D-8C92-BC83EEE5A921}"/>
              </a:ext>
            </a:extLst>
          </p:cNvPr>
          <p:cNvPicPr>
            <a:picLocks noChangeAspect="1"/>
          </p:cNvPicPr>
          <p:nvPr/>
        </p:nvPicPr>
        <p:blipFill>
          <a:blip r:embed="rId4"/>
          <a:stretch>
            <a:fillRect/>
          </a:stretch>
        </p:blipFill>
        <p:spPr>
          <a:xfrm>
            <a:off x="6683924" y="406831"/>
            <a:ext cx="1885950" cy="2419350"/>
          </a:xfrm>
          <a:prstGeom prst="rect">
            <a:avLst/>
          </a:prstGeom>
        </p:spPr>
      </p:pic>
      <p:pic>
        <p:nvPicPr>
          <p:cNvPr id="5" name="Picture 4">
            <a:extLst>
              <a:ext uri="{FF2B5EF4-FFF2-40B4-BE49-F238E27FC236}">
                <a16:creationId xmlns:a16="http://schemas.microsoft.com/office/drawing/2014/main" id="{4939DFE6-0689-408B-9320-4879D6F05A83}"/>
              </a:ext>
            </a:extLst>
          </p:cNvPr>
          <p:cNvPicPr>
            <a:picLocks noChangeAspect="1"/>
          </p:cNvPicPr>
          <p:nvPr/>
        </p:nvPicPr>
        <p:blipFill>
          <a:blip r:embed="rId5"/>
          <a:stretch>
            <a:fillRect/>
          </a:stretch>
        </p:blipFill>
        <p:spPr>
          <a:xfrm>
            <a:off x="280836" y="267155"/>
            <a:ext cx="2764654" cy="2764654"/>
          </a:xfrm>
          <a:prstGeom prst="rect">
            <a:avLst/>
          </a:prstGeom>
        </p:spPr>
      </p:pic>
      <p:pic>
        <p:nvPicPr>
          <p:cNvPr id="7" name="Picture 6">
            <a:extLst>
              <a:ext uri="{FF2B5EF4-FFF2-40B4-BE49-F238E27FC236}">
                <a16:creationId xmlns:a16="http://schemas.microsoft.com/office/drawing/2014/main" id="{BA5FC581-D979-4F0F-9B61-A4EA84C80E44}"/>
              </a:ext>
            </a:extLst>
          </p:cNvPr>
          <p:cNvPicPr>
            <a:picLocks noChangeAspect="1"/>
          </p:cNvPicPr>
          <p:nvPr/>
        </p:nvPicPr>
        <p:blipFill>
          <a:blip r:embed="rId6"/>
          <a:stretch>
            <a:fillRect/>
          </a:stretch>
        </p:blipFill>
        <p:spPr>
          <a:xfrm>
            <a:off x="2423840" y="3824181"/>
            <a:ext cx="6685441" cy="1028155"/>
          </a:xfrm>
          <a:prstGeom prst="rect">
            <a:avLst/>
          </a:prstGeom>
        </p:spPr>
      </p:pic>
      <p:pic>
        <p:nvPicPr>
          <p:cNvPr id="14" name="Picture 13">
            <a:extLst>
              <a:ext uri="{FF2B5EF4-FFF2-40B4-BE49-F238E27FC236}">
                <a16:creationId xmlns:a16="http://schemas.microsoft.com/office/drawing/2014/main" id="{BFA97F18-C32C-478F-ACF1-D016E670098A}"/>
              </a:ext>
            </a:extLst>
          </p:cNvPr>
          <p:cNvPicPr>
            <a:picLocks noChangeAspect="1"/>
          </p:cNvPicPr>
          <p:nvPr/>
        </p:nvPicPr>
        <p:blipFill>
          <a:blip r:embed="rId7"/>
          <a:stretch>
            <a:fillRect/>
          </a:stretch>
        </p:blipFill>
        <p:spPr>
          <a:xfrm>
            <a:off x="2656619" y="4816015"/>
            <a:ext cx="6878761" cy="939042"/>
          </a:xfrm>
          <a:prstGeom prst="rect">
            <a:avLst/>
          </a:prstGeom>
        </p:spPr>
      </p:pic>
      <p:pic>
        <p:nvPicPr>
          <p:cNvPr id="17" name="Picture 16">
            <a:extLst>
              <a:ext uri="{FF2B5EF4-FFF2-40B4-BE49-F238E27FC236}">
                <a16:creationId xmlns:a16="http://schemas.microsoft.com/office/drawing/2014/main" id="{1DA970F6-8B26-4317-B666-737916C780BE}"/>
              </a:ext>
            </a:extLst>
          </p:cNvPr>
          <p:cNvPicPr>
            <a:picLocks noChangeAspect="1"/>
          </p:cNvPicPr>
          <p:nvPr/>
        </p:nvPicPr>
        <p:blipFill>
          <a:blip r:embed="rId8"/>
          <a:stretch>
            <a:fillRect/>
          </a:stretch>
        </p:blipFill>
        <p:spPr>
          <a:xfrm>
            <a:off x="1804190" y="2859157"/>
            <a:ext cx="7924743" cy="979240"/>
          </a:xfrm>
          <a:prstGeom prst="rect">
            <a:avLst/>
          </a:prstGeom>
        </p:spPr>
      </p:pic>
      <p:sp>
        <p:nvSpPr>
          <p:cNvPr id="18" name="TextBox 17">
            <a:extLst>
              <a:ext uri="{FF2B5EF4-FFF2-40B4-BE49-F238E27FC236}">
                <a16:creationId xmlns:a16="http://schemas.microsoft.com/office/drawing/2014/main" id="{03C3C9F4-6585-4F5E-A518-D1582599EC0E}"/>
              </a:ext>
            </a:extLst>
          </p:cNvPr>
          <p:cNvSpPr txBox="1"/>
          <p:nvPr/>
        </p:nvSpPr>
        <p:spPr>
          <a:xfrm>
            <a:off x="587405" y="5755057"/>
            <a:ext cx="11017188" cy="400110"/>
          </a:xfrm>
          <a:prstGeom prst="rect">
            <a:avLst/>
          </a:prstGeom>
          <a:noFill/>
        </p:spPr>
        <p:txBody>
          <a:bodyPr wrap="square" rtlCol="0">
            <a:spAutoFit/>
          </a:bodyPr>
          <a:lstStyle/>
          <a:p>
            <a:pPr algn="ctr"/>
            <a:r>
              <a:rPr lang="en-US" sz="2000" dirty="0"/>
              <a:t>Students are looking for deep connection – small group studies</a:t>
            </a:r>
          </a:p>
        </p:txBody>
      </p:sp>
    </p:spTree>
    <p:extLst>
      <p:ext uri="{BB962C8B-B14F-4D97-AF65-F5344CB8AC3E}">
        <p14:creationId xmlns:p14="http://schemas.microsoft.com/office/powerpoint/2010/main" val="396779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nodeType="clickEffect">
                                  <p:stCondLst>
                                    <p:cond delay="0"/>
                                  </p:stCondLst>
                                  <p:childTnLst>
                                    <p:anim calcmode="lin" valueType="num">
                                      <p:cBhvr>
                                        <p:cTn id="11" dur="500"/>
                                        <p:tgtEl>
                                          <p:spTgt spid="7"/>
                                        </p:tgtEl>
                                        <p:attrNameLst>
                                          <p:attrName>ppt_w</p:attrName>
                                        </p:attrNameLst>
                                      </p:cBhvr>
                                      <p:tavLst>
                                        <p:tav tm="0">
                                          <p:val>
                                            <p:strVal val="ppt_w"/>
                                          </p:val>
                                        </p:tav>
                                        <p:tav tm="100000">
                                          <p:val>
                                            <p:fltVal val="0"/>
                                          </p:val>
                                        </p:tav>
                                      </p:tavLst>
                                    </p:anim>
                                    <p:anim calcmode="lin" valueType="num">
                                      <p:cBhvr>
                                        <p:cTn id="12" dur="500"/>
                                        <p:tgtEl>
                                          <p:spTgt spid="7"/>
                                        </p:tgtEl>
                                        <p:attrNameLst>
                                          <p:attrName>ppt_h</p:attrName>
                                        </p:attrNameLst>
                                      </p:cBhvr>
                                      <p:tavLst>
                                        <p:tav tm="0">
                                          <p:val>
                                            <p:strVal val="ppt_h"/>
                                          </p:val>
                                        </p:tav>
                                        <p:tav tm="100000">
                                          <p:val>
                                            <p:fltVal val="0"/>
                                          </p:val>
                                        </p:tav>
                                      </p:tavLst>
                                    </p:anim>
                                    <p:animEffect transition="out" filter="fade">
                                      <p:cBhvr>
                                        <p:cTn id="13" dur="500"/>
                                        <p:tgtEl>
                                          <p:spTgt spid="7"/>
                                        </p:tgtEl>
                                      </p:cBhvr>
                                    </p:animEffect>
                                    <p:set>
                                      <p:cBhvr>
                                        <p:cTn id="14" dur="1" fill="hold">
                                          <p:stCondLst>
                                            <p:cond delay="499"/>
                                          </p:stCondLst>
                                        </p:cTn>
                                        <p:tgtEl>
                                          <p:spTgt spid="7"/>
                                        </p:tgtEl>
                                        <p:attrNameLst>
                                          <p:attrName>style.visibility</p:attrName>
                                        </p:attrNameLst>
                                      </p:cBhvr>
                                      <p:to>
                                        <p:strVal val="hidden"/>
                                      </p:to>
                                    </p:se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xit" presetSubtype="32" fill="hold" nodeType="clickEffect">
                                  <p:stCondLst>
                                    <p:cond delay="0"/>
                                  </p:stCondLst>
                                  <p:childTnLst>
                                    <p:anim calcmode="lin" valueType="num">
                                      <p:cBhvr>
                                        <p:cTn id="24" dur="500"/>
                                        <p:tgtEl>
                                          <p:spTgt spid="17"/>
                                        </p:tgtEl>
                                        <p:attrNameLst>
                                          <p:attrName>ppt_w</p:attrName>
                                        </p:attrNameLst>
                                      </p:cBhvr>
                                      <p:tavLst>
                                        <p:tav tm="0">
                                          <p:val>
                                            <p:strVal val="ppt_w"/>
                                          </p:val>
                                        </p:tav>
                                        <p:tav tm="100000">
                                          <p:val>
                                            <p:fltVal val="0"/>
                                          </p:val>
                                        </p:tav>
                                      </p:tavLst>
                                    </p:anim>
                                    <p:anim calcmode="lin" valueType="num">
                                      <p:cBhvr>
                                        <p:cTn id="25" dur="500"/>
                                        <p:tgtEl>
                                          <p:spTgt spid="17"/>
                                        </p:tgtEl>
                                        <p:attrNameLst>
                                          <p:attrName>ppt_h</p:attrName>
                                        </p:attrNameLst>
                                      </p:cBhvr>
                                      <p:tavLst>
                                        <p:tav tm="0">
                                          <p:val>
                                            <p:strVal val="ppt_h"/>
                                          </p:val>
                                        </p:tav>
                                        <p:tav tm="100000">
                                          <p:val>
                                            <p:fltVal val="0"/>
                                          </p:val>
                                        </p:tav>
                                      </p:tavLst>
                                    </p:anim>
                                    <p:animEffect transition="out" filter="fade">
                                      <p:cBhvr>
                                        <p:cTn id="26" dur="500"/>
                                        <p:tgtEl>
                                          <p:spTgt spid="17"/>
                                        </p:tgtEl>
                                      </p:cBhvr>
                                    </p:animEffect>
                                    <p:set>
                                      <p:cBhvr>
                                        <p:cTn id="27" dur="1" fill="hold">
                                          <p:stCondLst>
                                            <p:cond delay="499"/>
                                          </p:stCondLst>
                                        </p:cTn>
                                        <p:tgtEl>
                                          <p:spTgt spid="17"/>
                                        </p:tgtEl>
                                        <p:attrNameLst>
                                          <p:attrName>style.visibility</p:attrName>
                                        </p:attrNameLst>
                                      </p:cBhvr>
                                      <p:to>
                                        <p:strVal val="hidden"/>
                                      </p:to>
                                    </p:set>
                                  </p:childTnLst>
                                </p:cTn>
                              </p:par>
                            </p:childTnLst>
                          </p:cTn>
                        </p:par>
                        <p:par>
                          <p:cTn id="28" fill="hold">
                            <p:stCondLst>
                              <p:cond delay="5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xit" presetSubtype="32" fill="hold" nodeType="clickEffect">
                                  <p:stCondLst>
                                    <p:cond delay="0"/>
                                  </p:stCondLst>
                                  <p:childTnLst>
                                    <p:anim calcmode="lin" valueType="num">
                                      <p:cBhvr>
                                        <p:cTn id="37" dur="500"/>
                                        <p:tgtEl>
                                          <p:spTgt spid="14"/>
                                        </p:tgtEl>
                                        <p:attrNameLst>
                                          <p:attrName>ppt_w</p:attrName>
                                        </p:attrNameLst>
                                      </p:cBhvr>
                                      <p:tavLst>
                                        <p:tav tm="0">
                                          <p:val>
                                            <p:strVal val="ppt_w"/>
                                          </p:val>
                                        </p:tav>
                                        <p:tav tm="100000">
                                          <p:val>
                                            <p:fltVal val="0"/>
                                          </p:val>
                                        </p:tav>
                                      </p:tavLst>
                                    </p:anim>
                                    <p:anim calcmode="lin" valueType="num">
                                      <p:cBhvr>
                                        <p:cTn id="38" dur="500"/>
                                        <p:tgtEl>
                                          <p:spTgt spid="14"/>
                                        </p:tgtEl>
                                        <p:attrNameLst>
                                          <p:attrName>ppt_h</p:attrName>
                                        </p:attrNameLst>
                                      </p:cBhvr>
                                      <p:tavLst>
                                        <p:tav tm="0">
                                          <p:val>
                                            <p:strVal val="ppt_h"/>
                                          </p:val>
                                        </p:tav>
                                        <p:tav tm="100000">
                                          <p:val>
                                            <p:fltVal val="0"/>
                                          </p:val>
                                        </p:tav>
                                      </p:tavLst>
                                    </p:anim>
                                    <p:animEffect transition="out" filter="fade">
                                      <p:cBhvr>
                                        <p:cTn id="39" dur="500"/>
                                        <p:tgtEl>
                                          <p:spTgt spid="14"/>
                                        </p:tgtEl>
                                      </p:cBhvr>
                                    </p:animEffect>
                                    <p:set>
                                      <p:cBhvr>
                                        <p:cTn id="40" dur="1" fill="hold">
                                          <p:stCondLst>
                                            <p:cond delay="499"/>
                                          </p:stCondLst>
                                        </p:cTn>
                                        <p:tgtEl>
                                          <p:spTgt spid="14"/>
                                        </p:tgtEl>
                                        <p:attrNameLst>
                                          <p:attrName>style.visibility</p:attrName>
                                        </p:attrNameLst>
                                      </p:cBhvr>
                                      <p:to>
                                        <p:strVal val="hidden"/>
                                      </p:to>
                                    </p:set>
                                  </p:childTnLst>
                                </p:cTn>
                              </p:par>
                            </p:childTnLst>
                          </p:cTn>
                        </p:par>
                        <p:par>
                          <p:cTn id="41" fill="hold">
                            <p:stCondLst>
                              <p:cond delay="500"/>
                            </p:stCondLst>
                            <p:childTnLst>
                              <p:par>
                                <p:cTn id="42" presetID="53" presetClass="entr" presetSubtype="16" fill="hold" grpId="1"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xit" presetSubtype="32" fill="hold" grpId="0" nodeType="clickEffect">
                                  <p:stCondLst>
                                    <p:cond delay="0"/>
                                  </p:stCondLst>
                                  <p:childTnLst>
                                    <p:anim calcmode="lin" valueType="num">
                                      <p:cBhvr>
                                        <p:cTn id="50" dur="500"/>
                                        <p:tgtEl>
                                          <p:spTgt spid="18"/>
                                        </p:tgtEl>
                                        <p:attrNameLst>
                                          <p:attrName>ppt_w</p:attrName>
                                        </p:attrNameLst>
                                      </p:cBhvr>
                                      <p:tavLst>
                                        <p:tav tm="0">
                                          <p:val>
                                            <p:strVal val="ppt_w"/>
                                          </p:val>
                                        </p:tav>
                                        <p:tav tm="100000">
                                          <p:val>
                                            <p:fltVal val="0"/>
                                          </p:val>
                                        </p:tav>
                                      </p:tavLst>
                                    </p:anim>
                                    <p:anim calcmode="lin" valueType="num">
                                      <p:cBhvr>
                                        <p:cTn id="51" dur="500"/>
                                        <p:tgtEl>
                                          <p:spTgt spid="18"/>
                                        </p:tgtEl>
                                        <p:attrNameLst>
                                          <p:attrName>ppt_h</p:attrName>
                                        </p:attrNameLst>
                                      </p:cBhvr>
                                      <p:tavLst>
                                        <p:tav tm="0">
                                          <p:val>
                                            <p:strVal val="ppt_h"/>
                                          </p:val>
                                        </p:tav>
                                        <p:tav tm="100000">
                                          <p:val>
                                            <p:fltVal val="0"/>
                                          </p:val>
                                        </p:tav>
                                      </p:tavLst>
                                    </p:anim>
                                    <p:animEffect transition="out" filter="fade">
                                      <p:cBhvr>
                                        <p:cTn id="52" dur="500"/>
                                        <p:tgtEl>
                                          <p:spTgt spid="18"/>
                                        </p:tgtEl>
                                      </p:cBhvr>
                                    </p:animEffect>
                                    <p:set>
                                      <p:cBhvr>
                                        <p:cTn id="53"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3DA31-C92A-43C1-AE12-95D9CE20B9E0}"/>
              </a:ext>
            </a:extLst>
          </p:cNvPr>
          <p:cNvSpPr>
            <a:spLocks noGrp="1"/>
          </p:cNvSpPr>
          <p:nvPr>
            <p:ph type="title"/>
          </p:nvPr>
        </p:nvSpPr>
        <p:spPr/>
        <p:txBody>
          <a:bodyPr/>
          <a:lstStyle/>
          <a:p>
            <a:r>
              <a:rPr lang="en-US" dirty="0"/>
              <a:t>In The Steps of Peter – The H.U.M.B.L.E. Follower</a:t>
            </a:r>
          </a:p>
        </p:txBody>
      </p:sp>
      <p:pic>
        <p:nvPicPr>
          <p:cNvPr id="6" name="Content Placeholder 5">
            <a:extLst>
              <a:ext uri="{FF2B5EF4-FFF2-40B4-BE49-F238E27FC236}">
                <a16:creationId xmlns:a16="http://schemas.microsoft.com/office/drawing/2014/main" id="{DBCF1DDF-C806-44C6-BB4E-750CB9A9C4E1}"/>
              </a:ext>
            </a:extLst>
          </p:cNvPr>
          <p:cNvPicPr>
            <a:picLocks noGrp="1" noChangeAspect="1"/>
          </p:cNvPicPr>
          <p:nvPr>
            <p:ph sz="half" idx="1"/>
          </p:nvPr>
        </p:nvPicPr>
        <p:blipFill>
          <a:blip r:embed="rId2"/>
          <a:stretch>
            <a:fillRect/>
          </a:stretch>
        </p:blipFill>
        <p:spPr>
          <a:xfrm>
            <a:off x="665873" y="3162060"/>
            <a:ext cx="3505200" cy="1304925"/>
          </a:xfrm>
          <a:prstGeom prst="rect">
            <a:avLst/>
          </a:prstGeom>
        </p:spPr>
      </p:pic>
      <p:sp>
        <p:nvSpPr>
          <p:cNvPr id="5" name="Content Placeholder 4">
            <a:extLst>
              <a:ext uri="{FF2B5EF4-FFF2-40B4-BE49-F238E27FC236}">
                <a16:creationId xmlns:a16="http://schemas.microsoft.com/office/drawing/2014/main" id="{ACEB9A58-A0AE-490A-9349-6E20CF3FD6AC}"/>
              </a:ext>
            </a:extLst>
          </p:cNvPr>
          <p:cNvSpPr>
            <a:spLocks noGrp="1"/>
          </p:cNvSpPr>
          <p:nvPr>
            <p:ph sz="half" idx="2"/>
          </p:nvPr>
        </p:nvSpPr>
        <p:spPr>
          <a:xfrm>
            <a:off x="4754881" y="1900989"/>
            <a:ext cx="6400799" cy="4391527"/>
          </a:xfrm>
        </p:spPr>
        <p:txBody>
          <a:bodyPr>
            <a:normAutofit fontScale="92500" lnSpcReduction="20000"/>
          </a:bodyPr>
          <a:lstStyle/>
          <a:p>
            <a:pPr>
              <a:buFont typeface="Arial" panose="020B0604020202020204" pitchFamily="34" charset="0"/>
              <a:buChar char="•"/>
            </a:pPr>
            <a:r>
              <a:rPr lang="en-US" sz="3200" dirty="0"/>
              <a:t>Gift Assessment</a:t>
            </a:r>
          </a:p>
          <a:p>
            <a:pPr>
              <a:buFont typeface="Arial" panose="020B0604020202020204" pitchFamily="34" charset="0"/>
              <a:buChar char="•"/>
            </a:pPr>
            <a:r>
              <a:rPr lang="en-US" sz="3200" dirty="0"/>
              <a:t>Evaluating the roles of H.U.M.B.L.E. Followers</a:t>
            </a:r>
          </a:p>
          <a:p>
            <a:pPr lvl="1">
              <a:spcBef>
                <a:spcPts val="0"/>
              </a:spcBef>
              <a:spcAft>
                <a:spcPts val="0"/>
              </a:spcAft>
            </a:pPr>
            <a:r>
              <a:rPr lang="en-US" sz="2400" b="1" u="sng" dirty="0"/>
              <a:t>H</a:t>
            </a:r>
            <a:r>
              <a:rPr lang="en-US" sz="2400" dirty="0"/>
              <a:t>onest</a:t>
            </a:r>
          </a:p>
          <a:p>
            <a:pPr lvl="1">
              <a:spcBef>
                <a:spcPts val="0"/>
              </a:spcBef>
              <a:spcAft>
                <a:spcPts val="0"/>
              </a:spcAft>
            </a:pPr>
            <a:r>
              <a:rPr lang="en-US" sz="2400" b="1" u="sng" dirty="0"/>
              <a:t>U</a:t>
            </a:r>
            <a:r>
              <a:rPr lang="en-US" sz="2400" dirty="0"/>
              <a:t>nwavering</a:t>
            </a:r>
          </a:p>
          <a:p>
            <a:pPr lvl="1">
              <a:spcBef>
                <a:spcPts val="0"/>
              </a:spcBef>
              <a:spcAft>
                <a:spcPts val="0"/>
              </a:spcAft>
            </a:pPr>
            <a:r>
              <a:rPr lang="en-US" sz="2400" b="1" u="sng" dirty="0"/>
              <a:t>M</a:t>
            </a:r>
            <a:r>
              <a:rPr lang="en-US" sz="2400" dirty="0"/>
              <a:t>ission Minded</a:t>
            </a:r>
          </a:p>
          <a:p>
            <a:pPr lvl="1">
              <a:spcBef>
                <a:spcPts val="0"/>
              </a:spcBef>
              <a:spcAft>
                <a:spcPts val="0"/>
              </a:spcAft>
            </a:pPr>
            <a:r>
              <a:rPr lang="en-US" sz="2400" b="1" u="sng" dirty="0"/>
              <a:t>B</a:t>
            </a:r>
            <a:r>
              <a:rPr lang="en-US" sz="2400" dirty="0"/>
              <a:t>old</a:t>
            </a:r>
          </a:p>
          <a:p>
            <a:pPr lvl="1">
              <a:spcBef>
                <a:spcPts val="0"/>
              </a:spcBef>
              <a:spcAft>
                <a:spcPts val="0"/>
              </a:spcAft>
            </a:pPr>
            <a:r>
              <a:rPr lang="en-US" sz="2400" b="1" dirty="0"/>
              <a:t>L</a:t>
            </a:r>
            <a:r>
              <a:rPr lang="en-US" sz="2400" dirty="0"/>
              <a:t>earned</a:t>
            </a:r>
          </a:p>
          <a:p>
            <a:pPr lvl="1">
              <a:spcBef>
                <a:spcPts val="0"/>
              </a:spcBef>
              <a:spcAft>
                <a:spcPts val="0"/>
              </a:spcAft>
            </a:pPr>
            <a:r>
              <a:rPr lang="en-US" sz="2400" b="1" u="sng" dirty="0"/>
              <a:t>E</a:t>
            </a:r>
            <a:r>
              <a:rPr lang="en-US" sz="2400" dirty="0"/>
              <a:t>motional Intelligent</a:t>
            </a:r>
          </a:p>
          <a:p>
            <a:pPr>
              <a:buFont typeface="Arial" panose="020B0604020202020204" pitchFamily="34" charset="0"/>
              <a:buChar char="•"/>
            </a:pPr>
            <a:r>
              <a:rPr lang="en-US" sz="3500" dirty="0"/>
              <a:t>Personal Mission Statement</a:t>
            </a:r>
          </a:p>
          <a:p>
            <a:pPr>
              <a:buFont typeface="Arial" panose="020B0604020202020204" pitchFamily="34" charset="0"/>
              <a:buChar char="•"/>
            </a:pPr>
            <a:r>
              <a:rPr lang="en-US" sz="3500" dirty="0"/>
              <a:t>Development Plan</a:t>
            </a:r>
          </a:p>
          <a:p>
            <a:pPr marL="201168" lvl="1" indent="0">
              <a:buNone/>
            </a:pPr>
            <a:endParaRPr lang="en-US" dirty="0"/>
          </a:p>
          <a:p>
            <a:pPr lvl="1"/>
            <a:endParaRPr lang="en-US" dirty="0"/>
          </a:p>
          <a:p>
            <a:endParaRPr lang="en-US" dirty="0"/>
          </a:p>
        </p:txBody>
      </p:sp>
    </p:spTree>
    <p:extLst>
      <p:ext uri="{BB962C8B-B14F-4D97-AF65-F5344CB8AC3E}">
        <p14:creationId xmlns:p14="http://schemas.microsoft.com/office/powerpoint/2010/main" val="1956906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500"/>
                                        <p:tgtEl>
                                          <p:spTgt spid="5">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fade">
                                      <p:cBhvr>
                                        <p:cTn id="30" dur="500"/>
                                        <p:tgtEl>
                                          <p:spTgt spid="5">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fade">
                                      <p:cBhvr>
                                        <p:cTn id="35" dur="500"/>
                                        <p:tgtEl>
                                          <p:spTgt spid="5">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
                                            <p:txEl>
                                              <p:pRg st="9" end="9"/>
                                            </p:txEl>
                                          </p:spTgt>
                                        </p:tgtEl>
                                        <p:attrNameLst>
                                          <p:attrName>style.visibility</p:attrName>
                                        </p:attrNameLst>
                                      </p:cBhvr>
                                      <p:to>
                                        <p:strVal val="visible"/>
                                      </p:to>
                                    </p:set>
                                    <p:animEffect transition="in" filter="fade">
                                      <p:cBhvr>
                                        <p:cTn id="40"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7E4A9-7641-B5B2-BA58-1F0A88F6A887}"/>
              </a:ext>
            </a:extLst>
          </p:cNvPr>
          <p:cNvSpPr>
            <a:spLocks noGrp="1"/>
          </p:cNvSpPr>
          <p:nvPr>
            <p:ph type="title"/>
          </p:nvPr>
        </p:nvSpPr>
        <p:spPr/>
        <p:txBody>
          <a:bodyPr/>
          <a:lstStyle/>
          <a:p>
            <a:r>
              <a:rPr lang="en-US" dirty="0"/>
              <a:t>Love to hear your thoughts……</a:t>
            </a:r>
          </a:p>
        </p:txBody>
      </p:sp>
      <p:sp>
        <p:nvSpPr>
          <p:cNvPr id="4" name="Content Placeholder 3">
            <a:extLst>
              <a:ext uri="{FF2B5EF4-FFF2-40B4-BE49-F238E27FC236}">
                <a16:creationId xmlns:a16="http://schemas.microsoft.com/office/drawing/2014/main" id="{7EC1AD2A-10FB-AD1E-4EAB-47819702059A}"/>
              </a:ext>
            </a:extLst>
          </p:cNvPr>
          <p:cNvSpPr>
            <a:spLocks noGrp="1"/>
          </p:cNvSpPr>
          <p:nvPr>
            <p:ph sz="half" idx="2"/>
          </p:nvPr>
        </p:nvSpPr>
        <p:spPr>
          <a:xfrm>
            <a:off x="6126480" y="3429000"/>
            <a:ext cx="4943236" cy="1764146"/>
          </a:xfrm>
        </p:spPr>
        <p:txBody>
          <a:bodyPr>
            <a:normAutofit/>
          </a:bodyPr>
          <a:lstStyle/>
          <a:p>
            <a:r>
              <a:rPr lang="en-US" sz="3600" dirty="0"/>
              <a:t>donald.kudek@wlc.edu</a:t>
            </a:r>
          </a:p>
        </p:txBody>
      </p:sp>
      <p:pic>
        <p:nvPicPr>
          <p:cNvPr id="5" name="Picture 4">
            <a:extLst>
              <a:ext uri="{FF2B5EF4-FFF2-40B4-BE49-F238E27FC236}">
                <a16:creationId xmlns:a16="http://schemas.microsoft.com/office/drawing/2014/main" id="{145F5FC0-27BF-00D5-384C-45B30591B419}"/>
              </a:ext>
            </a:extLst>
          </p:cNvPr>
          <p:cNvPicPr>
            <a:picLocks noChangeAspect="1"/>
          </p:cNvPicPr>
          <p:nvPr/>
        </p:nvPicPr>
        <p:blipFill>
          <a:blip r:embed="rId2"/>
          <a:stretch>
            <a:fillRect/>
          </a:stretch>
        </p:blipFill>
        <p:spPr>
          <a:xfrm>
            <a:off x="1210973" y="2120900"/>
            <a:ext cx="4161127" cy="4161127"/>
          </a:xfrm>
          <a:prstGeom prst="rect">
            <a:avLst/>
          </a:prstGeom>
        </p:spPr>
      </p:pic>
    </p:spTree>
    <p:extLst>
      <p:ext uri="{BB962C8B-B14F-4D97-AF65-F5344CB8AC3E}">
        <p14:creationId xmlns:p14="http://schemas.microsoft.com/office/powerpoint/2010/main" val="3600832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ED3D7-6707-4DDA-AE5C-3C5899E48CEA}"/>
              </a:ext>
            </a:extLst>
          </p:cNvPr>
          <p:cNvSpPr>
            <a:spLocks noGrp="1"/>
          </p:cNvSpPr>
          <p:nvPr>
            <p:ph type="title"/>
          </p:nvPr>
        </p:nvSpPr>
        <p:spPr>
          <a:xfrm>
            <a:off x="558800" y="379737"/>
            <a:ext cx="10596880" cy="1450757"/>
          </a:xfrm>
        </p:spPr>
        <p:txBody>
          <a:bodyPr>
            <a:noAutofit/>
          </a:bodyPr>
          <a:lstStyle/>
          <a:p>
            <a:r>
              <a:rPr lang="en-US" sz="3600" dirty="0"/>
              <a:t>You Lost Me: Why Young Christians are leaving Church and Rethinking Faith. </a:t>
            </a:r>
            <a:r>
              <a:rPr lang="en-US" sz="2800" dirty="0"/>
              <a:t>(</a:t>
            </a:r>
            <a:r>
              <a:rPr lang="en-US" sz="2800" dirty="0" err="1"/>
              <a:t>Barna</a:t>
            </a:r>
            <a:r>
              <a:rPr lang="en-US" sz="2800" dirty="0"/>
              <a:t> 2011)</a:t>
            </a:r>
            <a:endParaRPr lang="en-US" sz="3600" dirty="0"/>
          </a:p>
        </p:txBody>
      </p:sp>
      <p:sp>
        <p:nvSpPr>
          <p:cNvPr id="3" name="Content Placeholder 2">
            <a:extLst>
              <a:ext uri="{FF2B5EF4-FFF2-40B4-BE49-F238E27FC236}">
                <a16:creationId xmlns:a16="http://schemas.microsoft.com/office/drawing/2014/main" id="{34B05D31-E252-4762-BEEF-2767760A7ED9}"/>
              </a:ext>
            </a:extLst>
          </p:cNvPr>
          <p:cNvSpPr>
            <a:spLocks noGrp="1"/>
          </p:cNvSpPr>
          <p:nvPr>
            <p:ph idx="1"/>
          </p:nvPr>
        </p:nvSpPr>
        <p:spPr>
          <a:xfrm>
            <a:off x="558799" y="2108201"/>
            <a:ext cx="10880165" cy="4154054"/>
          </a:xfrm>
        </p:spPr>
        <p:txBody>
          <a:bodyPr>
            <a:normAutofit fontScale="25000" lnSpcReduction="20000"/>
          </a:bodyPr>
          <a:lstStyle/>
          <a:p>
            <a:pPr marL="0" indent="0">
              <a:lnSpc>
                <a:spcPct val="160000"/>
              </a:lnSpc>
              <a:buNone/>
            </a:pPr>
            <a:r>
              <a:rPr lang="en-US" sz="7200" b="1" dirty="0">
                <a:solidFill>
                  <a:schemeClr val="accent4"/>
                </a:solidFill>
              </a:rPr>
              <a:t>Reason #1 – Churches seem overprotective</a:t>
            </a:r>
          </a:p>
          <a:p>
            <a:pPr lvl="1">
              <a:lnSpc>
                <a:spcPct val="120000"/>
              </a:lnSpc>
              <a:spcAft>
                <a:spcPts val="0"/>
              </a:spcAft>
            </a:pPr>
            <a:r>
              <a:rPr lang="en-US" sz="5600" dirty="0">
                <a:solidFill>
                  <a:schemeClr val="accent4"/>
                </a:solidFill>
              </a:rPr>
              <a:t>Christians demonize everything outside of the church” (approx. 25% of 18-29) </a:t>
            </a:r>
            <a:endParaRPr lang="en-US" sz="5600" b="1" dirty="0">
              <a:solidFill>
                <a:schemeClr val="accent4"/>
              </a:solidFill>
            </a:endParaRPr>
          </a:p>
          <a:p>
            <a:pPr marL="0" indent="0">
              <a:lnSpc>
                <a:spcPct val="120000"/>
              </a:lnSpc>
              <a:spcBef>
                <a:spcPts val="0"/>
              </a:spcBef>
              <a:spcAft>
                <a:spcPts val="0"/>
              </a:spcAft>
              <a:buNone/>
            </a:pPr>
            <a:r>
              <a:rPr lang="en-US" sz="7200" b="1" dirty="0">
                <a:solidFill>
                  <a:schemeClr val="accent4"/>
                </a:solidFill>
              </a:rPr>
              <a:t>Reason #2 – Teens’/twentysomethings’ experience of Christianity is shallow</a:t>
            </a:r>
          </a:p>
          <a:p>
            <a:pPr lvl="1">
              <a:lnSpc>
                <a:spcPct val="120000"/>
              </a:lnSpc>
              <a:spcBef>
                <a:spcPts val="0"/>
              </a:spcBef>
              <a:spcAft>
                <a:spcPts val="0"/>
              </a:spcAft>
            </a:pPr>
            <a:r>
              <a:rPr lang="en-US" sz="5600" dirty="0">
                <a:solidFill>
                  <a:schemeClr val="accent4"/>
                </a:solidFill>
              </a:rPr>
              <a:t>Church is boring (31%). </a:t>
            </a:r>
          </a:p>
          <a:p>
            <a:pPr lvl="1">
              <a:lnSpc>
                <a:spcPct val="120000"/>
              </a:lnSpc>
              <a:spcBef>
                <a:spcPts val="0"/>
              </a:spcBef>
              <a:spcAft>
                <a:spcPts val="0"/>
              </a:spcAft>
            </a:pPr>
            <a:r>
              <a:rPr lang="en-US" sz="5600" dirty="0">
                <a:solidFill>
                  <a:schemeClr val="accent4"/>
                </a:solidFill>
              </a:rPr>
              <a:t>“Faith is not relevant to my career or interests” (24%)</a:t>
            </a:r>
          </a:p>
          <a:p>
            <a:pPr lvl="1">
              <a:lnSpc>
                <a:spcPct val="120000"/>
              </a:lnSpc>
              <a:spcBef>
                <a:spcPts val="0"/>
              </a:spcBef>
              <a:spcAft>
                <a:spcPts val="0"/>
              </a:spcAft>
            </a:pPr>
            <a:r>
              <a:rPr lang="en-US" sz="5600" dirty="0">
                <a:solidFill>
                  <a:schemeClr val="accent4"/>
                </a:solidFill>
              </a:rPr>
              <a:t>“Bible is not taught clearly or often enough” (23%). </a:t>
            </a:r>
          </a:p>
          <a:p>
            <a:pPr lvl="1">
              <a:lnSpc>
                <a:spcPct val="120000"/>
              </a:lnSpc>
              <a:spcBef>
                <a:spcPts val="0"/>
              </a:spcBef>
              <a:spcAft>
                <a:spcPts val="0"/>
              </a:spcAft>
            </a:pPr>
            <a:r>
              <a:rPr lang="en-US" sz="5600" dirty="0">
                <a:solidFill>
                  <a:schemeClr val="accent4"/>
                </a:solidFill>
              </a:rPr>
              <a:t>“God seems missing from my experience of church” (20%).</a:t>
            </a:r>
          </a:p>
          <a:p>
            <a:pPr marL="0" indent="0">
              <a:lnSpc>
                <a:spcPct val="120000"/>
              </a:lnSpc>
              <a:spcBef>
                <a:spcPts val="600"/>
              </a:spcBef>
              <a:spcAft>
                <a:spcPts val="0"/>
              </a:spcAft>
              <a:buNone/>
            </a:pPr>
            <a:r>
              <a:rPr lang="en-US" sz="12800" b="1" dirty="0">
                <a:solidFill>
                  <a:srgbClr val="FF0000"/>
                </a:solidFill>
              </a:rPr>
              <a:t>Reason #3 – Churches come across as antagonistic to science.</a:t>
            </a:r>
            <a:r>
              <a:rPr lang="en-US" sz="2800" dirty="0"/>
              <a:t>“</a:t>
            </a:r>
          </a:p>
          <a:p>
            <a:pPr lvl="1">
              <a:lnSpc>
                <a:spcPct val="120000"/>
              </a:lnSpc>
              <a:spcBef>
                <a:spcPts val="0"/>
              </a:spcBef>
              <a:spcAft>
                <a:spcPts val="0"/>
              </a:spcAft>
            </a:pPr>
            <a:r>
              <a:rPr lang="en-US" sz="9600" dirty="0"/>
              <a:t>Christians are too confident they know all the answers” (35%)</a:t>
            </a:r>
          </a:p>
          <a:p>
            <a:pPr lvl="1">
              <a:lnSpc>
                <a:spcPct val="120000"/>
              </a:lnSpc>
              <a:spcBef>
                <a:spcPts val="0"/>
              </a:spcBef>
              <a:spcAft>
                <a:spcPts val="0"/>
              </a:spcAft>
            </a:pPr>
            <a:r>
              <a:rPr lang="en-US" sz="9600" dirty="0"/>
              <a:t>“Churches are out of step with the scientific world we live in” (29%)</a:t>
            </a:r>
          </a:p>
          <a:p>
            <a:pPr lvl="1">
              <a:lnSpc>
                <a:spcPct val="120000"/>
              </a:lnSpc>
              <a:spcBef>
                <a:spcPts val="0"/>
              </a:spcBef>
              <a:spcAft>
                <a:spcPts val="0"/>
              </a:spcAft>
            </a:pPr>
            <a:r>
              <a:rPr lang="en-US" sz="9600" dirty="0"/>
              <a:t>“Christianity is anti-science” (25%)</a:t>
            </a:r>
          </a:p>
          <a:p>
            <a:pPr lvl="1">
              <a:lnSpc>
                <a:spcPct val="120000"/>
              </a:lnSpc>
              <a:spcBef>
                <a:spcPts val="0"/>
              </a:spcBef>
              <a:spcAft>
                <a:spcPts val="0"/>
              </a:spcAft>
            </a:pPr>
            <a:r>
              <a:rPr lang="en-US" sz="9600" dirty="0"/>
              <a:t>“Been turned off by the creation-versus-evolution debate.” (23%)</a:t>
            </a:r>
            <a:endParaRPr lang="en-US" sz="6400" dirty="0"/>
          </a:p>
        </p:txBody>
      </p:sp>
    </p:spTree>
    <p:extLst>
      <p:ext uri="{BB962C8B-B14F-4D97-AF65-F5344CB8AC3E}">
        <p14:creationId xmlns:p14="http://schemas.microsoft.com/office/powerpoint/2010/main" val="323128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grpId="1" nodeType="clickEffect">
                                  <p:stCondLst>
                                    <p:cond delay="0"/>
                                  </p:stCondLst>
                                  <p:childTnLst>
                                    <p:anim calcmode="lin" valueType="num">
                                      <p:cBhvr>
                                        <p:cTn id="14" dur="1000"/>
                                        <p:tgtEl>
                                          <p:spTgt spid="3"/>
                                        </p:tgtEl>
                                        <p:attrNameLst>
                                          <p:attrName>ppt_w</p:attrName>
                                        </p:attrNameLst>
                                      </p:cBhvr>
                                      <p:tavLst>
                                        <p:tav tm="0">
                                          <p:val>
                                            <p:strVal val="ppt_w"/>
                                          </p:val>
                                        </p:tav>
                                        <p:tav tm="100000">
                                          <p:val>
                                            <p:fltVal val="0"/>
                                          </p:val>
                                        </p:tav>
                                      </p:tavLst>
                                    </p:anim>
                                    <p:anim calcmode="lin" valueType="num">
                                      <p:cBhvr>
                                        <p:cTn id="15" dur="1000"/>
                                        <p:tgtEl>
                                          <p:spTgt spid="3"/>
                                        </p:tgtEl>
                                        <p:attrNameLst>
                                          <p:attrName>ppt_h</p:attrName>
                                        </p:attrNameLst>
                                      </p:cBhvr>
                                      <p:tavLst>
                                        <p:tav tm="0">
                                          <p:val>
                                            <p:strVal val="ppt_h"/>
                                          </p:val>
                                        </p:tav>
                                        <p:tav tm="100000">
                                          <p:val>
                                            <p:fltVal val="0"/>
                                          </p:val>
                                        </p:tav>
                                      </p:tavLst>
                                    </p:anim>
                                    <p:anim calcmode="lin" valueType="num">
                                      <p:cBhvr>
                                        <p:cTn id="16" dur="1000"/>
                                        <p:tgtEl>
                                          <p:spTgt spid="3"/>
                                        </p:tgtEl>
                                        <p:attrNameLst>
                                          <p:attrName>style.rotation</p:attrName>
                                        </p:attrNameLst>
                                      </p:cBhvr>
                                      <p:tavLst>
                                        <p:tav tm="0">
                                          <p:val>
                                            <p:fltVal val="0"/>
                                          </p:val>
                                        </p:tav>
                                        <p:tav tm="100000">
                                          <p:val>
                                            <p:fltVal val="90"/>
                                          </p:val>
                                        </p:tav>
                                      </p:tavLst>
                                    </p:anim>
                                    <p:animEffect transition="out" filter="fade">
                                      <p:cBhvr>
                                        <p:cTn id="17" dur="1000"/>
                                        <p:tgtEl>
                                          <p:spTgt spid="3"/>
                                        </p:tgtEl>
                                      </p:cBhvr>
                                    </p:animEffect>
                                    <p:set>
                                      <p:cBhvr>
                                        <p:cTn id="18"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P spid="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ED3D7-6707-4DDA-AE5C-3C5899E48CEA}"/>
              </a:ext>
            </a:extLst>
          </p:cNvPr>
          <p:cNvSpPr>
            <a:spLocks noGrp="1"/>
          </p:cNvSpPr>
          <p:nvPr>
            <p:ph type="title"/>
          </p:nvPr>
        </p:nvSpPr>
        <p:spPr>
          <a:xfrm>
            <a:off x="558800" y="379737"/>
            <a:ext cx="10596880" cy="1450757"/>
          </a:xfrm>
        </p:spPr>
        <p:txBody>
          <a:bodyPr>
            <a:noAutofit/>
          </a:bodyPr>
          <a:lstStyle/>
          <a:p>
            <a:r>
              <a:rPr lang="en-US" sz="3600" dirty="0"/>
              <a:t>You Lost Me: Why Young Christians are leaving Church and Rethinking Faith. </a:t>
            </a:r>
            <a:r>
              <a:rPr lang="en-US" sz="2800" dirty="0"/>
              <a:t>(</a:t>
            </a:r>
            <a:r>
              <a:rPr lang="en-US" sz="2800" dirty="0" err="1"/>
              <a:t>Barna</a:t>
            </a:r>
            <a:r>
              <a:rPr lang="en-US" sz="2800" dirty="0"/>
              <a:t> 2011)</a:t>
            </a:r>
            <a:endParaRPr lang="en-US" sz="3600" dirty="0"/>
          </a:p>
        </p:txBody>
      </p:sp>
      <p:sp>
        <p:nvSpPr>
          <p:cNvPr id="3" name="Content Placeholder 2">
            <a:extLst>
              <a:ext uri="{FF2B5EF4-FFF2-40B4-BE49-F238E27FC236}">
                <a16:creationId xmlns:a16="http://schemas.microsoft.com/office/drawing/2014/main" id="{34B05D31-E252-4762-BEEF-2767760A7ED9}"/>
              </a:ext>
            </a:extLst>
          </p:cNvPr>
          <p:cNvSpPr>
            <a:spLocks noGrp="1"/>
          </p:cNvSpPr>
          <p:nvPr>
            <p:ph idx="1"/>
          </p:nvPr>
        </p:nvSpPr>
        <p:spPr>
          <a:xfrm>
            <a:off x="558800" y="2108200"/>
            <a:ext cx="11382188" cy="4260701"/>
          </a:xfrm>
        </p:spPr>
        <p:txBody>
          <a:bodyPr>
            <a:normAutofit fontScale="62500" lnSpcReduction="20000"/>
          </a:bodyPr>
          <a:lstStyle/>
          <a:p>
            <a:pPr marL="0" indent="0">
              <a:lnSpc>
                <a:spcPct val="100000"/>
              </a:lnSpc>
              <a:spcAft>
                <a:spcPts val="600"/>
              </a:spcAft>
              <a:buNone/>
            </a:pPr>
            <a:r>
              <a:rPr lang="en-US" sz="3200" b="1" dirty="0">
                <a:solidFill>
                  <a:schemeClr val="accent4"/>
                </a:solidFill>
              </a:rPr>
              <a:t>Reason #4 – Church experiences related to sexuality are simplistic, judgmental</a:t>
            </a:r>
          </a:p>
          <a:p>
            <a:pPr lvl="1">
              <a:spcAft>
                <a:spcPts val="0"/>
              </a:spcAft>
            </a:pPr>
            <a:r>
              <a:rPr lang="en-US" sz="2600" dirty="0">
                <a:solidFill>
                  <a:schemeClr val="accent4"/>
                </a:solidFill>
              </a:rPr>
              <a:t>Significant tension sexual purity in this culture and delayed marriages</a:t>
            </a:r>
          </a:p>
          <a:p>
            <a:pPr lvl="1">
              <a:spcAft>
                <a:spcPts val="0"/>
              </a:spcAft>
            </a:pPr>
            <a:r>
              <a:rPr lang="en-US" sz="2600" dirty="0">
                <a:solidFill>
                  <a:schemeClr val="accent4"/>
                </a:solidFill>
              </a:rPr>
              <a:t>Young Christians are as sexually active as their non-Christian peers </a:t>
            </a:r>
          </a:p>
          <a:p>
            <a:pPr lvl="1">
              <a:spcBef>
                <a:spcPts val="0"/>
              </a:spcBef>
              <a:spcAft>
                <a:spcPts val="0"/>
              </a:spcAft>
            </a:pPr>
            <a:r>
              <a:rPr lang="en-US" sz="2600" dirty="0">
                <a:solidFill>
                  <a:schemeClr val="accent4"/>
                </a:solidFill>
              </a:rPr>
              <a:t>Young Christians (17%) that made mistakes “feel judged in church because of them” </a:t>
            </a:r>
            <a:endParaRPr lang="en-US" sz="2600" b="1" dirty="0">
              <a:solidFill>
                <a:schemeClr val="accent4"/>
              </a:solidFill>
            </a:endParaRPr>
          </a:p>
          <a:p>
            <a:pPr marL="0" indent="0">
              <a:lnSpc>
                <a:spcPct val="120000"/>
              </a:lnSpc>
              <a:spcAft>
                <a:spcPts val="600"/>
              </a:spcAft>
              <a:buNone/>
            </a:pPr>
            <a:r>
              <a:rPr lang="en-US" sz="3200" b="1" dirty="0">
                <a:solidFill>
                  <a:schemeClr val="accent4"/>
                </a:solidFill>
              </a:rPr>
              <a:t>Reason #5 – They wrestle with the exclusive nature of Christianity</a:t>
            </a:r>
          </a:p>
          <a:p>
            <a:pPr lvl="1">
              <a:lnSpc>
                <a:spcPct val="120000"/>
              </a:lnSpc>
              <a:spcBef>
                <a:spcPts val="0"/>
              </a:spcBef>
              <a:spcAft>
                <a:spcPts val="0"/>
              </a:spcAft>
            </a:pPr>
            <a:r>
              <a:rPr lang="en-US" sz="2600" dirty="0">
                <a:solidFill>
                  <a:schemeClr val="accent4"/>
                </a:solidFill>
              </a:rPr>
              <a:t>Young adults, shaped by an inclusive culture, look for common ground, even glossing over differences </a:t>
            </a:r>
          </a:p>
          <a:p>
            <a:pPr lvl="1">
              <a:lnSpc>
                <a:spcPct val="120000"/>
              </a:lnSpc>
              <a:spcBef>
                <a:spcPts val="0"/>
              </a:spcBef>
              <a:spcAft>
                <a:spcPts val="0"/>
              </a:spcAft>
            </a:pPr>
            <a:r>
              <a:rPr lang="en-US" sz="2600" dirty="0">
                <a:solidFill>
                  <a:schemeClr val="accent4"/>
                </a:solidFill>
              </a:rPr>
              <a:t>Young Adults (29%) feel they are “forced to choose between my faith and my friends” </a:t>
            </a:r>
          </a:p>
          <a:p>
            <a:pPr lvl="1">
              <a:lnSpc>
                <a:spcPct val="120000"/>
              </a:lnSpc>
              <a:spcBef>
                <a:spcPts val="0"/>
              </a:spcBef>
              <a:spcAft>
                <a:spcPts val="0"/>
              </a:spcAft>
            </a:pPr>
            <a:r>
              <a:rPr lang="en-US" sz="2600" dirty="0">
                <a:solidFill>
                  <a:schemeClr val="accent4"/>
                </a:solidFill>
              </a:rPr>
              <a:t>“Church is like a country club, only for insiders” (22%)</a:t>
            </a:r>
            <a:endParaRPr lang="en-US" sz="2600" b="1" dirty="0">
              <a:solidFill>
                <a:schemeClr val="accent4"/>
              </a:solidFill>
            </a:endParaRPr>
          </a:p>
          <a:p>
            <a:pPr marL="0" indent="0">
              <a:lnSpc>
                <a:spcPct val="120000"/>
              </a:lnSpc>
              <a:spcBef>
                <a:spcPts val="0"/>
              </a:spcBef>
              <a:spcAft>
                <a:spcPts val="0"/>
              </a:spcAft>
              <a:buNone/>
            </a:pPr>
            <a:r>
              <a:rPr lang="en-US" sz="4600" b="1" dirty="0">
                <a:solidFill>
                  <a:srgbClr val="FF0000"/>
                </a:solidFill>
              </a:rPr>
              <a:t>Reason #6 – The church feels unfriendly to those who doubt.</a:t>
            </a:r>
          </a:p>
          <a:p>
            <a:pPr lvl="1">
              <a:lnSpc>
                <a:spcPct val="120000"/>
              </a:lnSpc>
              <a:spcBef>
                <a:spcPts val="0"/>
              </a:spcBef>
              <a:spcAft>
                <a:spcPts val="0"/>
              </a:spcAft>
            </a:pPr>
            <a:r>
              <a:rPr lang="en-US" sz="4100" dirty="0"/>
              <a:t>Not able “to ask my most pressing life questions in church” (36%) </a:t>
            </a:r>
          </a:p>
          <a:p>
            <a:pPr lvl="1">
              <a:lnSpc>
                <a:spcPct val="120000"/>
              </a:lnSpc>
              <a:spcBef>
                <a:spcPts val="0"/>
              </a:spcBef>
              <a:spcAft>
                <a:spcPts val="0"/>
              </a:spcAft>
            </a:pPr>
            <a:r>
              <a:rPr lang="en-US" sz="4100" dirty="0"/>
              <a:t>Having “significant intellectual doubts about my faith” (23%)</a:t>
            </a:r>
          </a:p>
          <a:p>
            <a:pPr lvl="1">
              <a:lnSpc>
                <a:spcPct val="120000"/>
              </a:lnSpc>
              <a:spcBef>
                <a:spcPts val="0"/>
              </a:spcBef>
              <a:spcAft>
                <a:spcPts val="0"/>
              </a:spcAft>
            </a:pPr>
            <a:r>
              <a:rPr lang="en-US" sz="4100" dirty="0"/>
              <a:t>Faith “does not help with depression or other emotional problems”(18%)</a:t>
            </a:r>
            <a:endParaRPr lang="en-US" sz="6200" b="1" dirty="0">
              <a:solidFill>
                <a:srgbClr val="FF0000"/>
              </a:solidFill>
            </a:endParaRPr>
          </a:p>
        </p:txBody>
      </p:sp>
    </p:spTree>
    <p:extLst>
      <p:ext uri="{BB962C8B-B14F-4D97-AF65-F5344CB8AC3E}">
        <p14:creationId xmlns:p14="http://schemas.microsoft.com/office/powerpoint/2010/main" val="370590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3" end="3"/>
                                            </p:txEl>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5" end="5"/>
                                            </p:txEl>
                                          </p:spTgt>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6" dur="1000"/>
                                        <p:tgtEl>
                                          <p:spTgt spid="3">
                                            <p:txEl>
                                              <p:pRg st="6" end="6"/>
                                            </p:txEl>
                                          </p:spTgt>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52" dur="1000"/>
                                        <p:tgtEl>
                                          <p:spTgt spid="3">
                                            <p:txEl>
                                              <p:pRg st="7" end="7"/>
                                            </p:txEl>
                                          </p:spTgt>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p:cTn id="55"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8" end="8"/>
                                            </p:txEl>
                                          </p:spTgt>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p:cTn id="61"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2"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63"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64" dur="1000"/>
                                        <p:tgtEl>
                                          <p:spTgt spid="3">
                                            <p:txEl>
                                              <p:pRg st="9" end="9"/>
                                            </p:txEl>
                                          </p:spTgt>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p:cTn id="67"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68"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69"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70" dur="1000"/>
                                        <p:tgtEl>
                                          <p:spTgt spid="3">
                                            <p:txEl>
                                              <p:pRg st="10" end="10"/>
                                            </p:txEl>
                                          </p:spTgt>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p:cTn id="73" dur="10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74" dur="1000" fill="hold"/>
                                        <p:tgtEl>
                                          <p:spTgt spid="3">
                                            <p:txEl>
                                              <p:pRg st="11" end="11"/>
                                            </p:txEl>
                                          </p:spTgt>
                                        </p:tgtEl>
                                        <p:attrNameLst>
                                          <p:attrName>ppt_h</p:attrName>
                                        </p:attrNameLst>
                                      </p:cBhvr>
                                      <p:tavLst>
                                        <p:tav tm="0">
                                          <p:val>
                                            <p:fltVal val="0"/>
                                          </p:val>
                                        </p:tav>
                                        <p:tav tm="100000">
                                          <p:val>
                                            <p:strVal val="#ppt_h"/>
                                          </p:val>
                                        </p:tav>
                                      </p:tavLst>
                                    </p:anim>
                                    <p:anim calcmode="lin" valueType="num">
                                      <p:cBhvr>
                                        <p:cTn id="75" dur="1000" fill="hold"/>
                                        <p:tgtEl>
                                          <p:spTgt spid="3">
                                            <p:txEl>
                                              <p:pRg st="11" end="11"/>
                                            </p:txEl>
                                          </p:spTgt>
                                        </p:tgtEl>
                                        <p:attrNameLst>
                                          <p:attrName>style.rotation</p:attrName>
                                        </p:attrNameLst>
                                      </p:cBhvr>
                                      <p:tavLst>
                                        <p:tav tm="0">
                                          <p:val>
                                            <p:fltVal val="90"/>
                                          </p:val>
                                        </p:tav>
                                        <p:tav tm="100000">
                                          <p:val>
                                            <p:fltVal val="0"/>
                                          </p:val>
                                        </p:tav>
                                      </p:tavLst>
                                    </p:anim>
                                    <p:animEffect transition="in" filter="fade">
                                      <p:cBhvr>
                                        <p:cTn id="76" dur="1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84917E-5635-439E-820C-4CA8384DBA95}"/>
              </a:ext>
            </a:extLst>
          </p:cNvPr>
          <p:cNvPicPr>
            <a:picLocks noChangeAspect="1"/>
          </p:cNvPicPr>
          <p:nvPr/>
        </p:nvPicPr>
        <p:blipFill rotWithShape="1">
          <a:blip r:embed="rId2"/>
          <a:srcRect l="1" r="-5741" b="-3681"/>
          <a:stretch/>
        </p:blipFill>
        <p:spPr>
          <a:xfrm>
            <a:off x="5837486" y="224233"/>
            <a:ext cx="6208295" cy="6409533"/>
          </a:xfrm>
          <a:prstGeom prst="rect">
            <a:avLst/>
          </a:prstGeom>
        </p:spPr>
      </p:pic>
      <p:sp>
        <p:nvSpPr>
          <p:cNvPr id="6" name="TextBox 5">
            <a:extLst>
              <a:ext uri="{FF2B5EF4-FFF2-40B4-BE49-F238E27FC236}">
                <a16:creationId xmlns:a16="http://schemas.microsoft.com/office/drawing/2014/main" id="{E57839D2-B316-0E1F-F23B-4AEA0B27CA96}"/>
              </a:ext>
            </a:extLst>
          </p:cNvPr>
          <p:cNvSpPr txBox="1"/>
          <p:nvPr/>
        </p:nvSpPr>
        <p:spPr>
          <a:xfrm>
            <a:off x="304277" y="995084"/>
            <a:ext cx="3957685" cy="4524315"/>
          </a:xfrm>
          <a:prstGeom prst="rect">
            <a:avLst/>
          </a:prstGeom>
          <a:noFill/>
        </p:spPr>
        <p:txBody>
          <a:bodyPr wrap="square">
            <a:spAutoFit/>
          </a:bodyPr>
          <a:lstStyle/>
          <a:p>
            <a:r>
              <a:rPr lang="en-US" sz="2400" dirty="0"/>
              <a:t>National poll conducted ,February 17–22, 2025,</a:t>
            </a:r>
          </a:p>
          <a:p>
            <a:pPr>
              <a:buNone/>
            </a:pPr>
            <a:r>
              <a:rPr lang="en-US" sz="2400" dirty="0"/>
              <a:t>by Summit Ministries with McLaughlin &amp; Associates found:</a:t>
            </a:r>
          </a:p>
          <a:p>
            <a:pPr>
              <a:buNone/>
            </a:pPr>
            <a:endParaRPr lang="en-US" sz="2400" dirty="0"/>
          </a:p>
          <a:p>
            <a:pPr>
              <a:buFont typeface="Arial" panose="020B0604020202020204" pitchFamily="34" charset="0"/>
              <a:buChar char="•"/>
            </a:pPr>
            <a:r>
              <a:rPr lang="en-US" sz="2400" b="1" dirty="0"/>
              <a:t>55 % of respondents aged 18–29 said that “each person determines their own version of truth”</a:t>
            </a:r>
            <a:r>
              <a:rPr lang="en-US" sz="2400" dirty="0"/>
              <a:t> (i.e., they </a:t>
            </a:r>
            <a:r>
              <a:rPr lang="en-US" sz="2400" i="1" dirty="0"/>
              <a:t>reject</a:t>
            </a:r>
            <a:r>
              <a:rPr lang="en-US" sz="2400" dirty="0"/>
              <a:t> the idea of absolute truth).</a:t>
            </a:r>
          </a:p>
        </p:txBody>
      </p:sp>
    </p:spTree>
    <p:extLst>
      <p:ext uri="{BB962C8B-B14F-4D97-AF65-F5344CB8AC3E}">
        <p14:creationId xmlns:p14="http://schemas.microsoft.com/office/powerpoint/2010/main" val="164254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0EA5D80-ACAF-473D-9464-E588CBB70C81}"/>
              </a:ext>
            </a:extLst>
          </p:cNvPr>
          <p:cNvSpPr>
            <a:spLocks noGrp="1"/>
          </p:cNvSpPr>
          <p:nvPr>
            <p:ph type="title"/>
          </p:nvPr>
        </p:nvSpPr>
        <p:spPr/>
        <p:txBody>
          <a:bodyPr/>
          <a:lstStyle/>
          <a:p>
            <a:r>
              <a:rPr lang="en-US" dirty="0"/>
              <a:t>What are they saying “now”?</a:t>
            </a:r>
          </a:p>
        </p:txBody>
      </p:sp>
      <p:pic>
        <p:nvPicPr>
          <p:cNvPr id="9" name="Content Placeholder 8">
            <a:extLst>
              <a:ext uri="{FF2B5EF4-FFF2-40B4-BE49-F238E27FC236}">
                <a16:creationId xmlns:a16="http://schemas.microsoft.com/office/drawing/2014/main" id="{F02DFAA5-DDDB-4CB7-A932-726F92F8A5C2}"/>
              </a:ext>
            </a:extLst>
          </p:cNvPr>
          <p:cNvPicPr>
            <a:picLocks noGrp="1" noChangeAspect="1"/>
          </p:cNvPicPr>
          <p:nvPr>
            <p:ph sz="half" idx="1"/>
          </p:nvPr>
        </p:nvPicPr>
        <p:blipFill>
          <a:blip r:embed="rId2"/>
          <a:stretch>
            <a:fillRect/>
          </a:stretch>
        </p:blipFill>
        <p:spPr>
          <a:xfrm>
            <a:off x="1435188" y="2365760"/>
            <a:ext cx="3293898" cy="3299931"/>
          </a:xfrm>
          <a:prstGeom prst="rect">
            <a:avLst/>
          </a:prstGeom>
        </p:spPr>
      </p:pic>
      <p:sp>
        <p:nvSpPr>
          <p:cNvPr id="8" name="Content Placeholder 7">
            <a:extLst>
              <a:ext uri="{FF2B5EF4-FFF2-40B4-BE49-F238E27FC236}">
                <a16:creationId xmlns:a16="http://schemas.microsoft.com/office/drawing/2014/main" id="{86335FB0-56E0-4E9E-881F-B17FC4EF2991}"/>
              </a:ext>
            </a:extLst>
          </p:cNvPr>
          <p:cNvSpPr>
            <a:spLocks noGrp="1"/>
          </p:cNvSpPr>
          <p:nvPr>
            <p:ph sz="half" idx="2"/>
          </p:nvPr>
        </p:nvSpPr>
        <p:spPr>
          <a:xfrm>
            <a:off x="5356407" y="2120363"/>
            <a:ext cx="6161364" cy="4025255"/>
          </a:xfrm>
        </p:spPr>
        <p:txBody>
          <a:bodyPr>
            <a:normAutofit lnSpcReduction="10000"/>
          </a:bodyPr>
          <a:lstStyle/>
          <a:p>
            <a:pPr lvl="0"/>
            <a:r>
              <a:rPr lang="en-US" sz="2600" dirty="0"/>
              <a:t>Survey Questions: 30</a:t>
            </a:r>
          </a:p>
          <a:p>
            <a:pPr lvl="0"/>
            <a:r>
              <a:rPr lang="en-US" sz="2600" dirty="0"/>
              <a:t>Actual Total Responses: 262 (479 partial)</a:t>
            </a:r>
          </a:p>
          <a:p>
            <a:pPr lvl="0"/>
            <a:r>
              <a:rPr lang="en-US" sz="2600" dirty="0"/>
              <a:t>Age: 18-25</a:t>
            </a:r>
          </a:p>
          <a:p>
            <a:pPr lvl="0"/>
            <a:r>
              <a:rPr lang="en-US" sz="2600" dirty="0"/>
              <a:t>Gender: Both</a:t>
            </a:r>
          </a:p>
          <a:p>
            <a:pPr lvl="0"/>
            <a:r>
              <a:rPr lang="en-US" sz="2600" dirty="0"/>
              <a:t>Household Income: $0 - $200k+</a:t>
            </a:r>
          </a:p>
          <a:p>
            <a:pPr lvl="0"/>
            <a:r>
              <a:rPr lang="en-US" sz="2600" dirty="0"/>
              <a:t>Country: United States</a:t>
            </a:r>
          </a:p>
          <a:p>
            <a:pPr lvl="0"/>
            <a:r>
              <a:rPr lang="en-US" sz="2600" dirty="0"/>
              <a:t>Religion: Christianity</a:t>
            </a:r>
          </a:p>
          <a:p>
            <a:endParaRPr lang="en-US" dirty="0"/>
          </a:p>
        </p:txBody>
      </p:sp>
      <p:sp>
        <p:nvSpPr>
          <p:cNvPr id="2" name="Oval 1">
            <a:extLst>
              <a:ext uri="{FF2B5EF4-FFF2-40B4-BE49-F238E27FC236}">
                <a16:creationId xmlns:a16="http://schemas.microsoft.com/office/drawing/2014/main" id="{FC50B9AB-A383-F694-6EDE-7070E89D4B0A}"/>
              </a:ext>
            </a:extLst>
          </p:cNvPr>
          <p:cNvSpPr/>
          <p:nvPr/>
        </p:nvSpPr>
        <p:spPr>
          <a:xfrm>
            <a:off x="5356407" y="3209731"/>
            <a:ext cx="1865487" cy="68113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3104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barn(inVertical)">
                                      <p:cBhvr>
                                        <p:cTn id="15" dur="500"/>
                                        <p:tgtEl>
                                          <p:spTgt spid="8">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barn(inVertical)">
                                      <p:cBhvr>
                                        <p:cTn id="18" dur="500"/>
                                        <p:tgtEl>
                                          <p:spTgt spid="8">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barn(inVertical)">
                                      <p:cBhvr>
                                        <p:cTn id="21" dur="500"/>
                                        <p:tgtEl>
                                          <p:spTgt spid="8">
                                            <p:txEl>
                                              <p:pRg st="3" end="3"/>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animEffect transition="in" filter="barn(inVertical)">
                                      <p:cBhvr>
                                        <p:cTn id="24" dur="500"/>
                                        <p:tgtEl>
                                          <p:spTgt spid="8">
                                            <p:txEl>
                                              <p:pRg st="4" end="4"/>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barn(inVertical)">
                                      <p:cBhvr>
                                        <p:cTn id="27" dur="500"/>
                                        <p:tgtEl>
                                          <p:spTgt spid="8">
                                            <p:txEl>
                                              <p:pRg st="5" end="5"/>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8">
                                            <p:txEl>
                                              <p:pRg st="6" end="6"/>
                                            </p:txEl>
                                          </p:spTgt>
                                        </p:tgtEl>
                                        <p:attrNameLst>
                                          <p:attrName>style.visibility</p:attrName>
                                        </p:attrNameLst>
                                      </p:cBhvr>
                                      <p:to>
                                        <p:strVal val="visible"/>
                                      </p:to>
                                    </p:set>
                                    <p:animEffect transition="in" filter="barn(inVertical)">
                                      <p:cBhvr>
                                        <p:cTn id="30" dur="500"/>
                                        <p:tgtEl>
                                          <p:spTgt spid="8">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heel(1)">
                                      <p:cBhvr>
                                        <p:cTn id="3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1857</TotalTime>
  <Words>4690</Words>
  <Application>Microsoft Office PowerPoint</Application>
  <PresentationFormat>Widescreen</PresentationFormat>
  <Paragraphs>927</Paragraphs>
  <Slides>54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Arial</vt:lpstr>
      <vt:lpstr>Bookman Old Style</vt:lpstr>
      <vt:lpstr>Calibri</vt:lpstr>
      <vt:lpstr>Franklin Gothic Book</vt:lpstr>
      <vt:lpstr>Helvetica Neue</vt:lpstr>
      <vt:lpstr>Wingdings</vt:lpstr>
      <vt:lpstr>1_RetrospectVTI</vt:lpstr>
      <vt:lpstr>That’s what THEY said….. Hearing it straight from today’s youth</vt:lpstr>
      <vt:lpstr>PowerPoint Presentation</vt:lpstr>
      <vt:lpstr>PowerPoint Presentation</vt:lpstr>
      <vt:lpstr>PowerPoint Presentation</vt:lpstr>
      <vt:lpstr>You Lost Me: Why Young Christians are leaving Church and Rethinking Faith. (Barna 2011)</vt:lpstr>
      <vt:lpstr>You Lost Me: Why Young Christians are leaving Church and Rethinking Faith. (Barna 2011)</vt:lpstr>
      <vt:lpstr>You Lost Me: Why Young Christians are leaving Church and Rethinking Faith. (Barna 2011)</vt:lpstr>
      <vt:lpstr>PowerPoint Presentation</vt:lpstr>
      <vt:lpstr>What are they saying “now”?</vt:lpstr>
      <vt:lpstr>Demographics (Age) (School/Work Status)</vt:lpstr>
      <vt:lpstr>  Q1: How active are you in your faith through church attendance?</vt:lpstr>
      <vt:lpstr>Q2: How active are you in your faith through your church's youth activities?</vt:lpstr>
      <vt:lpstr>“Regular" activities in youth group. </vt:lpstr>
      <vt:lpstr>“Unique" activities in youth group. </vt:lpstr>
      <vt:lpstr>“Personal Growth” activities in youth group. </vt:lpstr>
      <vt:lpstr>That’s what THEY said….. Hearing it straight from today’s youth</vt:lpstr>
      <vt:lpstr>Q1: How active are you in your faith through your church's youth activities?</vt:lpstr>
      <vt:lpstr>“Regular" activities in youth group. </vt:lpstr>
      <vt:lpstr>“Unique" activities in youth group. </vt:lpstr>
      <vt:lpstr>“Personal Growth” activities in youth group. </vt:lpstr>
      <vt:lpstr>Activities in youth group – ALHS Students </vt:lpstr>
      <vt:lpstr>Q7: My main reason for going is?</vt:lpstr>
      <vt:lpstr>Q8: What is/are the reason(s)that you do not attend more events</vt:lpstr>
      <vt:lpstr>Q9: Top two regular activities that you would like to see offered.</vt:lpstr>
      <vt:lpstr>Q10: Which are the top two unique programs you would like to see offered.</vt:lpstr>
      <vt:lpstr>Q11: Which are the top two skills programs you would like to see offered.</vt:lpstr>
      <vt:lpstr>That’s what THEY said….. Hearing it straight from today’s youth</vt:lpstr>
      <vt:lpstr>Q1: How active are you in your faith through your church's youth activities?</vt:lpstr>
      <vt:lpstr>“Regular" activities in youth group per congregational survey</vt:lpstr>
      <vt:lpstr>“Unique" activities in youth group per congregational survey</vt:lpstr>
      <vt:lpstr>“Personal Growth" activities in youth group per congregational survey</vt:lpstr>
      <vt:lpstr>Activity in youth group – per congregational survey </vt:lpstr>
      <vt:lpstr>Q7: My main reason for going is?</vt:lpstr>
      <vt:lpstr>Q8: What is/are the reason(s)that you do not attend more events</vt:lpstr>
      <vt:lpstr>Q9: Top two regular activities that you would like to see offered.</vt:lpstr>
      <vt:lpstr>Q10: Which are the top two unique programs you would like to see offered.</vt:lpstr>
      <vt:lpstr>Q11: Which are the top two skills programs you would like to see offered.</vt:lpstr>
      <vt:lpstr>That’s what THEY said….. Hearing it straight from today’s youth</vt:lpstr>
      <vt:lpstr>Q1: Who is directly driving your youth program?</vt:lpstr>
      <vt:lpstr>“Regular" activities in youth group per youth leader. </vt:lpstr>
      <vt:lpstr>“Unique" activities in youth group per youth leader. </vt:lpstr>
      <vt:lpstr>“Personal Growth” activities in youth group per youth leader.</vt:lpstr>
      <vt:lpstr>Q9: Top three regular activities that would have biggest impact on church youth.</vt:lpstr>
      <vt:lpstr>Q10: Which are the top two unique programs you would like to see offered.</vt:lpstr>
      <vt:lpstr>Q11: Which are the top two skills programs you would like to see offered.</vt:lpstr>
      <vt:lpstr>Activities of interest by church youth</vt:lpstr>
      <vt:lpstr>Activities of interest by ALHS youth</vt:lpstr>
      <vt:lpstr>Ways to grow a program?</vt:lpstr>
      <vt:lpstr>PowerPoint Presentation</vt:lpstr>
      <vt:lpstr>Ideas for Consideration</vt:lpstr>
      <vt:lpstr>Ideas for Consideration (cont.)</vt:lpstr>
      <vt:lpstr>PowerPoint Presentation</vt:lpstr>
      <vt:lpstr>In The Steps of Peter – The H.U.M.B.L.E. Follower</vt:lpstr>
      <vt:lpstr>Love to hear your 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Donald Kudek</dc:creator>
  <cp:lastModifiedBy>Donald Kudek</cp:lastModifiedBy>
  <cp:revision>16</cp:revision>
  <dcterms:created xsi:type="dcterms:W3CDTF">2025-01-27T16:14:45Z</dcterms:created>
  <dcterms:modified xsi:type="dcterms:W3CDTF">2026-01-29T00:09:22Z</dcterms:modified>
</cp:coreProperties>
</file>